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807" r:id="rId2"/>
    <p:sldId id="940" r:id="rId3"/>
    <p:sldId id="941" r:id="rId4"/>
    <p:sldId id="939" r:id="rId5"/>
    <p:sldId id="942" r:id="rId6"/>
    <p:sldId id="897" r:id="rId7"/>
    <p:sldId id="943" r:id="rId8"/>
    <p:sldId id="948" r:id="rId9"/>
    <p:sldId id="949" r:id="rId10"/>
    <p:sldId id="950" r:id="rId11"/>
    <p:sldId id="944" r:id="rId12"/>
    <p:sldId id="824" r:id="rId13"/>
    <p:sldId id="853" r:id="rId14"/>
    <p:sldId id="898" r:id="rId15"/>
    <p:sldId id="951" r:id="rId16"/>
    <p:sldId id="834" r:id="rId17"/>
    <p:sldId id="847" r:id="rId18"/>
    <p:sldId id="859" r:id="rId19"/>
    <p:sldId id="893" r:id="rId20"/>
    <p:sldId id="937" r:id="rId21"/>
    <p:sldId id="952" r:id="rId22"/>
    <p:sldId id="953" r:id="rId23"/>
    <p:sldId id="954" r:id="rId24"/>
    <p:sldId id="955" r:id="rId25"/>
    <p:sldId id="894" r:id="rId26"/>
    <p:sldId id="959" r:id="rId27"/>
    <p:sldId id="958" r:id="rId28"/>
    <p:sldId id="957" r:id="rId29"/>
    <p:sldId id="956" r:id="rId30"/>
    <p:sldId id="895" r:id="rId31"/>
    <p:sldId id="925" r:id="rId32"/>
    <p:sldId id="899" r:id="rId33"/>
    <p:sldId id="900" r:id="rId34"/>
    <p:sldId id="901" r:id="rId35"/>
    <p:sldId id="945" r:id="rId36"/>
    <p:sldId id="926" r:id="rId37"/>
    <p:sldId id="902" r:id="rId38"/>
    <p:sldId id="936" r:id="rId39"/>
    <p:sldId id="903" r:id="rId40"/>
    <p:sldId id="904" r:id="rId41"/>
    <p:sldId id="927" r:id="rId42"/>
    <p:sldId id="946" r:id="rId43"/>
    <p:sldId id="905" r:id="rId44"/>
    <p:sldId id="906" r:id="rId45"/>
    <p:sldId id="907" r:id="rId46"/>
    <p:sldId id="913" r:id="rId47"/>
    <p:sldId id="928" r:id="rId48"/>
    <p:sldId id="908" r:id="rId49"/>
    <p:sldId id="909" r:id="rId50"/>
    <p:sldId id="910" r:id="rId51"/>
    <p:sldId id="929" r:id="rId52"/>
    <p:sldId id="947" r:id="rId53"/>
    <p:sldId id="914" r:id="rId54"/>
    <p:sldId id="911" r:id="rId55"/>
    <p:sldId id="912" r:id="rId56"/>
    <p:sldId id="930" r:id="rId57"/>
    <p:sldId id="915" r:id="rId58"/>
    <p:sldId id="931" r:id="rId59"/>
    <p:sldId id="924" r:id="rId60"/>
    <p:sldId id="916" r:id="rId61"/>
    <p:sldId id="917" r:id="rId62"/>
    <p:sldId id="932" r:id="rId63"/>
    <p:sldId id="920" r:id="rId64"/>
    <p:sldId id="919" r:id="rId65"/>
    <p:sldId id="921" r:id="rId66"/>
    <p:sldId id="933" r:id="rId67"/>
    <p:sldId id="934" r:id="rId68"/>
    <p:sldId id="960" r:id="rId69"/>
    <p:sldId id="935" r:id="rId70"/>
    <p:sldId id="938" r:id="rId71"/>
    <p:sldId id="922" r:id="rId72"/>
    <p:sldId id="961" r:id="rId73"/>
    <p:sldId id="962" r:id="rId74"/>
    <p:sldId id="963" r:id="rId75"/>
    <p:sldId id="964" r:id="rId76"/>
    <p:sldId id="923" r:id="rId77"/>
    <p:sldId id="896" r:id="rId78"/>
    <p:sldId id="817" r:id="rId79"/>
    <p:sldId id="965" r:id="rId80"/>
    <p:sldId id="966" r:id="rId81"/>
    <p:sldId id="967" r:id="rId82"/>
    <p:sldId id="968" r:id="rId83"/>
    <p:sldId id="969" r:id="rId84"/>
    <p:sldId id="816" r:id="rId85"/>
    <p:sldId id="362" r:id="rId86"/>
    <p:sldId id="449" r:id="rId87"/>
    <p:sldId id="428" r:id="rId88"/>
  </p:sldIdLst>
  <p:sldSz cx="9144000" cy="5143500" type="screen16x9"/>
  <p:notesSz cx="7010400" cy="9296400"/>
  <p:defaultTextStyle>
    <a:defPPr>
      <a:defRPr lang="en-US"/>
    </a:defPPr>
    <a:lvl1pPr marL="0" algn="l" defTabSz="91439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39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914394" algn="l" defTabSz="91439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371594" algn="l" defTabSz="91439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1828793" algn="l" defTabSz="91439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285991" algn="l" defTabSz="91439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2743188" algn="l" defTabSz="91439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3200387" algn="l" defTabSz="91439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3657584" algn="l" defTabSz="91439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DC4438"/>
    <a:srgbClr val="FFFF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25" autoAdjust="0"/>
    <p:restoredTop sz="86105" autoAdjust="0"/>
  </p:normalViewPr>
  <p:slideViewPr>
    <p:cSldViewPr>
      <p:cViewPr varScale="1">
        <p:scale>
          <a:sx n="135" d="100"/>
          <a:sy n="135" d="100"/>
        </p:scale>
        <p:origin x="-996" y="-84"/>
      </p:cViewPr>
      <p:guideLst>
        <p:guide orient="horz" pos="128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F7C10F6-FC36-4AB4-8B8F-557E9CB7AF14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F4972F2F-9B66-4947-9A71-DC9A4297E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17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9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39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4394" algn="l" defTabSz="91439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1594" algn="l" defTabSz="91439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8793" algn="l" defTabSz="91439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991" algn="l" defTabSz="91439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3188" algn="l" defTabSz="91439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200387" algn="l" defTabSz="91439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7584" algn="l" defTabSz="91439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1" y="1597825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5" y="2914652"/>
            <a:ext cx="6400801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6" y="4767265"/>
            <a:ext cx="1752599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6/30/2020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1" y="4767265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5"/>
            <a:ext cx="2133601" cy="27384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6" y="4767265"/>
            <a:ext cx="1752599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6/30/2020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1" y="4767265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5"/>
            <a:ext cx="2133601" cy="27384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2" y="205979"/>
            <a:ext cx="6019799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6" y="4767265"/>
            <a:ext cx="1752599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6/30/2020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1" y="4767265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5"/>
            <a:ext cx="2133601" cy="27384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6" y="4767265"/>
            <a:ext cx="1752599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6/30/2020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1" y="4767265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5"/>
            <a:ext cx="2133601" cy="27384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9143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9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9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8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8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6" y="4767265"/>
            <a:ext cx="1752599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6/30/2020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1" y="4767265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5"/>
            <a:ext cx="2133601" cy="27384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3"/>
            <a:ext cx="4038600" cy="3394471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1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3"/>
            <a:ext cx="4038600" cy="3394471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1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6" y="4767265"/>
            <a:ext cx="1752599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6/30/2020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1" y="4767265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5"/>
            <a:ext cx="2133601" cy="27384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41"/>
            <a:ext cx="4040188" cy="47982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100" b="1"/>
            </a:lvl2pPr>
            <a:lvl3pPr marL="914394" indent="0">
              <a:buNone/>
              <a:defRPr sz="1700" b="1"/>
            </a:lvl3pPr>
            <a:lvl4pPr marL="1371594" indent="0">
              <a:buNone/>
              <a:defRPr sz="1600" b="1"/>
            </a:lvl4pPr>
            <a:lvl5pPr marL="1828793" indent="0">
              <a:buNone/>
              <a:defRPr sz="1600" b="1"/>
            </a:lvl5pPr>
            <a:lvl6pPr marL="2285991" indent="0">
              <a:buNone/>
              <a:defRPr sz="1600" b="1"/>
            </a:lvl6pPr>
            <a:lvl7pPr marL="2743188" indent="0">
              <a:buNone/>
              <a:defRPr sz="1600" b="1"/>
            </a:lvl7pPr>
            <a:lvl8pPr marL="3200387" indent="0">
              <a:buNone/>
              <a:defRPr sz="1600" b="1"/>
            </a:lvl8pPr>
            <a:lvl9pPr marL="365758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7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151341"/>
            <a:ext cx="4041774" cy="47982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100" b="1"/>
            </a:lvl2pPr>
            <a:lvl3pPr marL="914394" indent="0">
              <a:buNone/>
              <a:defRPr sz="1700" b="1"/>
            </a:lvl3pPr>
            <a:lvl4pPr marL="1371594" indent="0">
              <a:buNone/>
              <a:defRPr sz="1600" b="1"/>
            </a:lvl4pPr>
            <a:lvl5pPr marL="1828793" indent="0">
              <a:buNone/>
              <a:defRPr sz="1600" b="1"/>
            </a:lvl5pPr>
            <a:lvl6pPr marL="2285991" indent="0">
              <a:buNone/>
              <a:defRPr sz="1600" b="1"/>
            </a:lvl6pPr>
            <a:lvl7pPr marL="2743188" indent="0">
              <a:buNone/>
              <a:defRPr sz="1600" b="1"/>
            </a:lvl7pPr>
            <a:lvl8pPr marL="3200387" indent="0">
              <a:buNone/>
              <a:defRPr sz="1600" b="1"/>
            </a:lvl8pPr>
            <a:lvl9pPr marL="365758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7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6" y="4767265"/>
            <a:ext cx="1752599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6/30/2020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1" y="4767265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5"/>
            <a:ext cx="2133601" cy="27384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6" y="4767265"/>
            <a:ext cx="1752599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6/30/2020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1" y="4767265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5"/>
            <a:ext cx="2133601" cy="27384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6" y="4767265"/>
            <a:ext cx="1752599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6/30/2020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1" y="4767265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5"/>
            <a:ext cx="2133601" cy="27384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8" y="204792"/>
            <a:ext cx="3008313" cy="871539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6" y="204789"/>
            <a:ext cx="5111749" cy="4389836"/>
          </a:xfrm>
        </p:spPr>
        <p:txBody>
          <a:bodyPr/>
          <a:lstStyle>
            <a:lvl1pPr>
              <a:defRPr sz="3200"/>
            </a:lvl1pPr>
            <a:lvl2pPr>
              <a:defRPr sz="29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8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300"/>
            </a:lvl2pPr>
            <a:lvl3pPr marL="914394" indent="0">
              <a:buNone/>
              <a:defRPr sz="1000"/>
            </a:lvl3pPr>
            <a:lvl4pPr marL="1371594" indent="0">
              <a:buNone/>
              <a:defRPr sz="1000"/>
            </a:lvl4pPr>
            <a:lvl5pPr marL="1828793" indent="0">
              <a:buNone/>
              <a:defRPr sz="1000"/>
            </a:lvl5pPr>
            <a:lvl6pPr marL="2285991" indent="0">
              <a:buNone/>
              <a:defRPr sz="1000"/>
            </a:lvl6pPr>
            <a:lvl7pPr marL="2743188" indent="0">
              <a:buNone/>
              <a:defRPr sz="1000"/>
            </a:lvl7pPr>
            <a:lvl8pPr marL="3200387" indent="0">
              <a:buNone/>
              <a:defRPr sz="1000"/>
            </a:lvl8pPr>
            <a:lvl9pPr marL="3657584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6" y="4767265"/>
            <a:ext cx="1752599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6/30/2020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1" y="4767265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5"/>
            <a:ext cx="2133601" cy="27384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90" y="3600450"/>
            <a:ext cx="5486400" cy="425054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90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900"/>
            </a:lvl2pPr>
            <a:lvl3pPr marL="914394" indent="0">
              <a:buNone/>
              <a:defRPr sz="2400"/>
            </a:lvl3pPr>
            <a:lvl4pPr marL="1371594" indent="0">
              <a:buNone/>
              <a:defRPr sz="2100"/>
            </a:lvl4pPr>
            <a:lvl5pPr marL="1828793" indent="0">
              <a:buNone/>
              <a:defRPr sz="2100"/>
            </a:lvl5pPr>
            <a:lvl6pPr marL="2285991" indent="0">
              <a:buNone/>
              <a:defRPr sz="2100"/>
            </a:lvl6pPr>
            <a:lvl7pPr marL="2743188" indent="0">
              <a:buNone/>
              <a:defRPr sz="2100"/>
            </a:lvl7pPr>
            <a:lvl8pPr marL="3200387" indent="0">
              <a:buNone/>
              <a:defRPr sz="2100"/>
            </a:lvl8pPr>
            <a:lvl9pPr marL="3657584" indent="0">
              <a:buNone/>
              <a:defRPr sz="21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90" y="4025508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300"/>
            </a:lvl2pPr>
            <a:lvl3pPr marL="914394" indent="0">
              <a:buNone/>
              <a:defRPr sz="1000"/>
            </a:lvl3pPr>
            <a:lvl4pPr marL="1371594" indent="0">
              <a:buNone/>
              <a:defRPr sz="1000"/>
            </a:lvl4pPr>
            <a:lvl5pPr marL="1828793" indent="0">
              <a:buNone/>
              <a:defRPr sz="1000"/>
            </a:lvl5pPr>
            <a:lvl6pPr marL="2285991" indent="0">
              <a:buNone/>
              <a:defRPr sz="1000"/>
            </a:lvl6pPr>
            <a:lvl7pPr marL="2743188" indent="0">
              <a:buNone/>
              <a:defRPr sz="1000"/>
            </a:lvl7pPr>
            <a:lvl8pPr marL="3200387" indent="0">
              <a:buNone/>
              <a:defRPr sz="1000"/>
            </a:lvl8pPr>
            <a:lvl9pPr marL="3657584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6" y="4767265"/>
            <a:ext cx="1752599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6/30/2020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1" y="4767265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5"/>
            <a:ext cx="2133601" cy="27384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1" cy="857250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3"/>
            <a:ext cx="8229601" cy="3394471"/>
          </a:xfrm>
          <a:prstGeom prst="rect">
            <a:avLst/>
          </a:prstGeom>
        </p:spPr>
        <p:txBody>
          <a:bodyPr vert="horz" lIns="91440" tIns="45721" rIns="91440" bIns="4572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027" name="Picture 3" descr="C:\Users\Hans Tanner\OneDrive\IoTT\iottlogo_new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24815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xStyles>
    <p:titleStyle>
      <a:lvl1pPr algn="ctr" defTabSz="914394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39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1" algn="l" defTabSz="914394" rtl="0" eaLnBrk="1" latinLnBrk="0" hangingPunct="1">
        <a:spcBef>
          <a:spcPct val="20000"/>
        </a:spcBef>
        <a:buFont typeface="Arial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94" indent="-228600" algn="l" defTabSz="91439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94" indent="-228600" algn="l" defTabSz="914394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92" indent="-228600" algn="l" defTabSz="914394" rtl="0" eaLnBrk="1" latinLnBrk="0" hangingPunct="1">
        <a:spcBef>
          <a:spcPct val="20000"/>
        </a:spcBef>
        <a:buFont typeface="Arial" pitchFamily="34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88" indent="-228600" algn="l" defTabSz="914394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88" indent="-228600" algn="l" defTabSz="914394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87" indent="-228600" algn="l" defTabSz="914394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83" indent="-228600" algn="l" defTabSz="914394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3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9143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4" algn="l" defTabSz="9143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93" algn="l" defTabSz="9143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91" algn="l" defTabSz="9143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8" algn="l" defTabSz="9143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7" algn="l" defTabSz="9143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84" algn="l" defTabSz="9143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4.jpe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5.png"/><Relationship Id="rId4" Type="http://schemas.openxmlformats.org/officeDocument/2006/relationships/image" Target="../media/image27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myiott.org/" TargetMode="External"/><Relationship Id="rId2" Type="http://schemas.openxmlformats.org/officeDocument/2006/relationships/hyperlink" Target="https://www.tindie.com/stores/tanner87661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parkfun.com/products/15179" TargetMode="External"/><Relationship Id="rId4" Type="http://schemas.openxmlformats.org/officeDocument/2006/relationships/hyperlink" Target="https://github.com/budryerson/TFMini-Plus" TargetMode="Externa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7" Type="http://schemas.openxmlformats.org/officeDocument/2006/relationships/image" Target="../media/image1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7" name="Picture 3" descr="C:\Users\Hans Tanner\OneDrive\IoTT\Video#46 HiRes Block Detector with TF Mini\Pictures\IMG_20200703_19473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9193203" cy="517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6248400" y="1319550"/>
            <a:ext cx="2743200" cy="914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1" rIns="91440" bIns="45721" spcCol="0"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33400" y="111750"/>
            <a:ext cx="8458200" cy="990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1" rIns="91440" bIns="45721" spcCol="0"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86300" y="2426550"/>
            <a:ext cx="4305300" cy="914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1" rIns="91440" bIns="45721" spcCol="0"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66800" y="4477621"/>
            <a:ext cx="7073538" cy="5847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lIns="91440" tIns="45721" rIns="91440" bIns="45721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3200" b="1" dirty="0" smtClean="0">
                <a:ln w="50800"/>
                <a:solidFill>
                  <a:srgbClr val="FF0000"/>
                </a:solidFill>
              </a:rPr>
              <a:t>(Experimenting with New Technologies)</a:t>
            </a:r>
            <a:endParaRPr lang="en-US" sz="5400" b="1" dirty="0">
              <a:ln w="50800"/>
              <a:solidFill>
                <a:srgbClr val="FFFF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685800" y="1501686"/>
            <a:ext cx="3054528" cy="305452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54002" y="-142650"/>
            <a:ext cx="8839201" cy="1477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1" rIns="91440" bIns="45721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9000" b="1" dirty="0" smtClean="0">
                <a:ln w="50800"/>
                <a:solidFill>
                  <a:srgbClr val="002060"/>
                </a:solidFill>
              </a:rPr>
              <a:t>Software Defined</a:t>
            </a:r>
            <a:endParaRPr lang="en-US" sz="9000" b="1" dirty="0" smtClean="0">
              <a:ln w="50800"/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14287" y="3568878"/>
            <a:ext cx="38395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n w="50800"/>
                <a:solidFill>
                  <a:srgbClr val="FFFF00"/>
                </a:solidFill>
              </a:rPr>
              <a:t>with TF Mini </a:t>
            </a:r>
            <a:r>
              <a:rPr lang="en-US" sz="4000" b="1" dirty="0" smtClean="0">
                <a:ln w="50800"/>
                <a:solidFill>
                  <a:srgbClr val="FFFF00"/>
                </a:solidFill>
              </a:rPr>
              <a:t>Plus</a:t>
            </a:r>
            <a:endParaRPr lang="en-US" sz="4000" b="1" dirty="0">
              <a:ln w="50800"/>
              <a:solidFill>
                <a:srgbClr val="FFFF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2402" y="1157226"/>
            <a:ext cx="8839201" cy="244682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1" rIns="91440" bIns="45721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r">
              <a:lnSpc>
                <a:spcPct val="90000"/>
              </a:lnSpc>
            </a:pPr>
            <a:r>
              <a:rPr lang="en-US" sz="9000" b="1" dirty="0" smtClean="0">
                <a:ln w="50800"/>
                <a:solidFill>
                  <a:srgbClr val="002060"/>
                </a:solidFill>
              </a:rPr>
              <a:t>Block </a:t>
            </a:r>
          </a:p>
          <a:p>
            <a:pPr algn="r">
              <a:lnSpc>
                <a:spcPct val="80000"/>
              </a:lnSpc>
            </a:pPr>
            <a:r>
              <a:rPr lang="en-US" sz="9000" b="1" dirty="0" smtClean="0">
                <a:ln w="50800"/>
                <a:solidFill>
                  <a:srgbClr val="002060"/>
                </a:solidFill>
              </a:rPr>
              <a:t>Detector</a:t>
            </a:r>
            <a:endParaRPr lang="en-US" sz="9000" b="1" dirty="0" smtClean="0">
              <a:ln w="50800"/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90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1264783" y="1179635"/>
            <a:ext cx="6812417" cy="3196590"/>
            <a:chOff x="914400" y="742950"/>
            <a:chExt cx="7315200" cy="3429000"/>
          </a:xfrm>
        </p:grpSpPr>
        <p:grpSp>
          <p:nvGrpSpPr>
            <p:cNvPr id="14" name="Group 13"/>
            <p:cNvGrpSpPr/>
            <p:nvPr/>
          </p:nvGrpSpPr>
          <p:grpSpPr>
            <a:xfrm>
              <a:off x="914400" y="742950"/>
              <a:ext cx="2895600" cy="3429000"/>
              <a:chOff x="1295400" y="539848"/>
              <a:chExt cx="2895600" cy="3429000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1295400" y="958948"/>
                <a:ext cx="2590800" cy="25908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2590800" y="539848"/>
                <a:ext cx="1600200" cy="3429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 flipH="1">
              <a:off x="5334000" y="742950"/>
              <a:ext cx="2895600" cy="3429000"/>
              <a:chOff x="1295400" y="539848"/>
              <a:chExt cx="2895600" cy="3429000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1295400" y="958948"/>
                <a:ext cx="2590800" cy="25908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2590800" y="539848"/>
                <a:ext cx="1600200" cy="3429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3" name="Straight Connector 12"/>
            <p:cNvCxnSpPr>
              <a:endCxn id="16" idx="0"/>
            </p:cNvCxnSpPr>
            <p:nvPr/>
          </p:nvCxnSpPr>
          <p:spPr>
            <a:xfrm>
              <a:off x="2209800" y="1162050"/>
              <a:ext cx="47244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5" idx="4"/>
              <a:endCxn id="16" idx="4"/>
            </p:cNvCxnSpPr>
            <p:nvPr/>
          </p:nvCxnSpPr>
          <p:spPr>
            <a:xfrm>
              <a:off x="2209800" y="3752850"/>
              <a:ext cx="47244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628900" y="1428750"/>
              <a:ext cx="39243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223868" y="1162050"/>
              <a:ext cx="419100" cy="2667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6543236" y="1162050"/>
              <a:ext cx="419100" cy="2667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3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463" y="1880132"/>
            <a:ext cx="910737" cy="39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4291107" y="2246435"/>
            <a:ext cx="5822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Heisler</a:t>
            </a:r>
            <a:endParaRPr lang="en-US" sz="1100" dirty="0"/>
          </a:p>
        </p:txBody>
      </p:sp>
      <p:pic>
        <p:nvPicPr>
          <p:cNvPr id="5137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8"/>
          <a:stretch/>
        </p:blipFill>
        <p:spPr bwMode="auto">
          <a:xfrm flipH="1">
            <a:off x="3748283" y="875929"/>
            <a:ext cx="1433317" cy="516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69"/>
          <p:cNvSpPr txBox="1"/>
          <p:nvPr/>
        </p:nvSpPr>
        <p:spPr>
          <a:xfrm>
            <a:off x="4261125" y="1319540"/>
            <a:ext cx="4539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Shay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06357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ans Tanner\OneDrive\IoTT\Video#33 High Resolution Block Detector\Pictures\IMG_20191211_13585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9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1295400" y="133350"/>
            <a:ext cx="6629400" cy="914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1" rIns="91440" bIns="45721" spcCol="0"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9600" y="1504950"/>
            <a:ext cx="8090256" cy="914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1" rIns="91440" bIns="45721" spcCol="0"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70262" y="4477621"/>
            <a:ext cx="8229594" cy="5847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lIns="91440" tIns="45721" rIns="91440" bIns="45721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3200" b="1" dirty="0" smtClean="0">
                <a:ln w="50800"/>
                <a:solidFill>
                  <a:srgbClr val="FF0000"/>
                </a:solidFill>
              </a:rPr>
              <a:t>(Experimenting with New Technologies)</a:t>
            </a:r>
            <a:endParaRPr lang="en-US" sz="5400" b="1" dirty="0">
              <a:ln w="50800"/>
              <a:solidFill>
                <a:srgbClr val="FFFF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57400" y="2876550"/>
            <a:ext cx="4953000" cy="914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1" rIns="91440" bIns="45721" spcCol="0"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6705600" y="2593695"/>
            <a:ext cx="1828800" cy="18288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https://images-na.ssl-images-amazon.com/images/I/61TVsJcMBvL._AC_SL1010_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2597505"/>
            <a:ext cx="2743200" cy="221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/>
          <p:cNvSpPr/>
          <p:nvPr/>
        </p:nvSpPr>
        <p:spPr>
          <a:xfrm>
            <a:off x="228600" y="2495550"/>
            <a:ext cx="2172504" cy="217250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52402" y="-171450"/>
            <a:ext cx="8839201" cy="424731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1" rIns="91440" bIns="45721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9000" b="1" dirty="0" smtClean="0">
                <a:ln w="50800"/>
                <a:solidFill>
                  <a:srgbClr val="002060"/>
                </a:solidFill>
              </a:rPr>
              <a:t>Hi Resolution</a:t>
            </a:r>
          </a:p>
          <a:p>
            <a:pPr algn="ctr"/>
            <a:r>
              <a:rPr lang="en-US" sz="9000" b="1" dirty="0" smtClean="0">
                <a:ln w="50800"/>
                <a:solidFill>
                  <a:srgbClr val="002060"/>
                </a:solidFill>
              </a:rPr>
              <a:t>Block Detector II</a:t>
            </a:r>
          </a:p>
          <a:p>
            <a:pPr algn="ctr"/>
            <a:r>
              <a:rPr lang="en-US" sz="9000" b="1" dirty="0" smtClean="0">
                <a:ln w="50800"/>
                <a:solidFill>
                  <a:srgbClr val="FFFF00"/>
                </a:solidFill>
              </a:rPr>
              <a:t>with RFID</a:t>
            </a:r>
            <a:endParaRPr lang="en-US" sz="9000" b="1" dirty="0">
              <a:ln w="50800"/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40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8" t="35555" r="29384" b="26154"/>
          <a:stretch/>
        </p:blipFill>
        <p:spPr bwMode="auto">
          <a:xfrm>
            <a:off x="126820" y="361950"/>
            <a:ext cx="8899074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433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Looking for…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Reliable detection </a:t>
            </a:r>
            <a:r>
              <a:rPr lang="en-US" sz="2000" dirty="0"/>
              <a:t>of a car or </a:t>
            </a:r>
            <a:r>
              <a:rPr lang="en-US" sz="2000" dirty="0" smtClean="0"/>
              <a:t>locomotive</a:t>
            </a:r>
          </a:p>
          <a:p>
            <a:r>
              <a:rPr lang="en-US" sz="2000" dirty="0" smtClean="0"/>
              <a:t>No modification </a:t>
            </a:r>
            <a:r>
              <a:rPr lang="en-US" sz="2000" dirty="0"/>
              <a:t>of the </a:t>
            </a:r>
            <a:r>
              <a:rPr lang="en-US" sz="2000" dirty="0" smtClean="0"/>
              <a:t>axles</a:t>
            </a:r>
          </a:p>
          <a:p>
            <a:r>
              <a:rPr lang="en-US" sz="2000" dirty="0" smtClean="0"/>
              <a:t>Information </a:t>
            </a:r>
            <a:r>
              <a:rPr lang="en-US" sz="2000" dirty="0"/>
              <a:t>available right after powering up the </a:t>
            </a:r>
            <a:r>
              <a:rPr lang="en-US" sz="2000" dirty="0" smtClean="0"/>
              <a:t>layout</a:t>
            </a:r>
          </a:p>
          <a:p>
            <a:r>
              <a:rPr lang="en-US" sz="2000" dirty="0" smtClean="0"/>
              <a:t>Hi resolution</a:t>
            </a:r>
          </a:p>
          <a:p>
            <a:r>
              <a:rPr lang="en-US" sz="2000" dirty="0" smtClean="0"/>
              <a:t>Providing </a:t>
            </a:r>
            <a:r>
              <a:rPr lang="en-US" sz="2000" dirty="0"/>
              <a:t>the exact location of the train within the </a:t>
            </a:r>
            <a:r>
              <a:rPr lang="en-US" sz="2000" dirty="0" smtClean="0"/>
              <a:t>block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0135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dvAuto="300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9" name="Rectangle 5128"/>
          <p:cNvSpPr/>
          <p:nvPr/>
        </p:nvSpPr>
        <p:spPr>
          <a:xfrm>
            <a:off x="1261404" y="514350"/>
            <a:ext cx="914400" cy="6506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3124200" y="1276350"/>
            <a:ext cx="5586632" cy="2618734"/>
            <a:chOff x="914400" y="742950"/>
            <a:chExt cx="7315200" cy="3429000"/>
          </a:xfrm>
        </p:grpSpPr>
        <p:grpSp>
          <p:nvGrpSpPr>
            <p:cNvPr id="14" name="Group 13"/>
            <p:cNvGrpSpPr/>
            <p:nvPr/>
          </p:nvGrpSpPr>
          <p:grpSpPr>
            <a:xfrm>
              <a:off x="914400" y="742950"/>
              <a:ext cx="2895600" cy="3429000"/>
              <a:chOff x="1295400" y="539848"/>
              <a:chExt cx="2895600" cy="3429000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1295400" y="958948"/>
                <a:ext cx="2590800" cy="25908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2590800" y="539848"/>
                <a:ext cx="1600200" cy="3429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 flipH="1">
              <a:off x="5334000" y="742950"/>
              <a:ext cx="2895600" cy="3429000"/>
              <a:chOff x="1295400" y="539848"/>
              <a:chExt cx="2895600" cy="3429000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1295400" y="958948"/>
                <a:ext cx="2590800" cy="25908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2590800" y="539848"/>
                <a:ext cx="1600200" cy="3429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3" name="Straight Connector 12"/>
            <p:cNvCxnSpPr>
              <a:endCxn id="16" idx="0"/>
            </p:cNvCxnSpPr>
            <p:nvPr/>
          </p:nvCxnSpPr>
          <p:spPr>
            <a:xfrm>
              <a:off x="2209800" y="1162050"/>
              <a:ext cx="47244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5" idx="4"/>
              <a:endCxn id="16" idx="4"/>
            </p:cNvCxnSpPr>
            <p:nvPr/>
          </p:nvCxnSpPr>
          <p:spPr>
            <a:xfrm>
              <a:off x="2209800" y="3752850"/>
              <a:ext cx="47244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628900" y="1428750"/>
              <a:ext cx="39243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223868" y="1162050"/>
              <a:ext cx="419100" cy="2667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6543236" y="1162050"/>
              <a:ext cx="419100" cy="2667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22" name="Picture 2" descr="DC Motor Reversing Circuit: Timer or Remote Control | Quasar 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41" t="22313" r="27486" b="19978"/>
          <a:stretch/>
        </p:blipFill>
        <p:spPr bwMode="auto">
          <a:xfrm>
            <a:off x="457200" y="1470073"/>
            <a:ext cx="1863970" cy="2515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Connector 29"/>
          <p:cNvCxnSpPr/>
          <p:nvPr/>
        </p:nvCxnSpPr>
        <p:spPr>
          <a:xfrm>
            <a:off x="457200" y="1800097"/>
            <a:ext cx="0" cy="17749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3975" y="2276394"/>
            <a:ext cx="838200" cy="73866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DC Power Supply</a:t>
            </a:r>
            <a:endParaRPr lang="en-US" sz="1400" dirty="0"/>
          </a:p>
        </p:txBody>
      </p:sp>
      <p:cxnSp>
        <p:nvCxnSpPr>
          <p:cNvPr id="5120" name="Straight Connector 5119"/>
          <p:cNvCxnSpPr/>
          <p:nvPr/>
        </p:nvCxnSpPr>
        <p:spPr>
          <a:xfrm>
            <a:off x="2321170" y="1919946"/>
            <a:ext cx="803030" cy="6235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3" name="Straight Connector 5122"/>
          <p:cNvCxnSpPr/>
          <p:nvPr/>
        </p:nvCxnSpPr>
        <p:spPr>
          <a:xfrm flipV="1">
            <a:off x="2321170" y="2848414"/>
            <a:ext cx="803030" cy="609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4" name="TextBox 5123"/>
          <p:cNvSpPr txBox="1"/>
          <p:nvPr/>
        </p:nvSpPr>
        <p:spPr>
          <a:xfrm>
            <a:off x="2418755" y="1906943"/>
            <a:ext cx="5068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Rail A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2419039" y="3181350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Rail B</a:t>
            </a:r>
            <a:endParaRPr lang="en-US" sz="1100" dirty="0"/>
          </a:p>
        </p:txBody>
      </p:sp>
      <p:sp>
        <p:nvSpPr>
          <p:cNvPr id="5125" name="Rectangle 5124"/>
          <p:cNvSpPr/>
          <p:nvPr/>
        </p:nvSpPr>
        <p:spPr>
          <a:xfrm>
            <a:off x="1389185" y="2727761"/>
            <a:ext cx="820615" cy="301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27" name="Straight Connector 5126"/>
          <p:cNvCxnSpPr/>
          <p:nvPr/>
        </p:nvCxnSpPr>
        <p:spPr>
          <a:xfrm>
            <a:off x="1717430" y="1164980"/>
            <a:ext cx="0" cy="224281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8" name="TextBox 5127"/>
          <p:cNvSpPr txBox="1"/>
          <p:nvPr/>
        </p:nvSpPr>
        <p:spPr>
          <a:xfrm>
            <a:off x="1389185" y="666750"/>
            <a:ext cx="65768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Relay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562600" y="1276350"/>
            <a:ext cx="59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Track 1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>
            <a:off x="5562884" y="1809750"/>
            <a:ext cx="59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Track 2</a:t>
            </a:r>
            <a:endParaRPr lang="en-US" sz="1100" dirty="0"/>
          </a:p>
        </p:txBody>
      </p:sp>
      <p:cxnSp>
        <p:nvCxnSpPr>
          <p:cNvPr id="5131" name="Straight Arrow Connector 5130"/>
          <p:cNvCxnSpPr/>
          <p:nvPr/>
        </p:nvCxnSpPr>
        <p:spPr>
          <a:xfrm>
            <a:off x="6499457" y="1940555"/>
            <a:ext cx="81471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4520859" y="1404024"/>
            <a:ext cx="81471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4" name="AutoShape 4" descr="Abernethy Lougheed Heisler locomotive no.33 - North Olympic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3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145" y="1976847"/>
            <a:ext cx="910737" cy="39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6656789" y="2343150"/>
            <a:ext cx="5822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Heisler</a:t>
            </a:r>
            <a:endParaRPr lang="en-US" sz="1100" dirty="0"/>
          </a:p>
        </p:txBody>
      </p:sp>
      <p:sp>
        <p:nvSpPr>
          <p:cNvPr id="5136" name="AutoShape 7" descr="SHAY GEARED LOCOMOTIVE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37" name="Picture 8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8"/>
          <a:stretch/>
        </p:blipFill>
        <p:spPr bwMode="auto">
          <a:xfrm flipH="1">
            <a:off x="4211558" y="839665"/>
            <a:ext cx="1433317" cy="516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4768660" y="1333608"/>
            <a:ext cx="4539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Shay</a:t>
            </a:r>
            <a:endParaRPr lang="en-US" sz="1100" dirty="0"/>
          </a:p>
        </p:txBody>
      </p:sp>
      <p:sp>
        <p:nvSpPr>
          <p:cNvPr id="5138" name="Oval 5137"/>
          <p:cNvSpPr/>
          <p:nvPr/>
        </p:nvSpPr>
        <p:spPr>
          <a:xfrm>
            <a:off x="4511618" y="1499585"/>
            <a:ext cx="407358" cy="4073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3239392" y="2671630"/>
            <a:ext cx="1944331" cy="1944331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40" name="Straight Connector 5139"/>
          <p:cNvCxnSpPr>
            <a:stCxn id="57" idx="1"/>
          </p:cNvCxnSpPr>
          <p:nvPr/>
        </p:nvCxnSpPr>
        <p:spPr>
          <a:xfrm flipV="1">
            <a:off x="3524133" y="1596417"/>
            <a:ext cx="987485" cy="135995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7" idx="6"/>
            <a:endCxn id="5138" idx="6"/>
          </p:cNvCxnSpPr>
          <p:nvPr/>
        </p:nvCxnSpPr>
        <p:spPr>
          <a:xfrm flipH="1" flipV="1">
            <a:off x="4918976" y="1703264"/>
            <a:ext cx="264747" cy="194053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4" name="Straight Connector 5143"/>
          <p:cNvCxnSpPr/>
          <p:nvPr/>
        </p:nvCxnSpPr>
        <p:spPr>
          <a:xfrm>
            <a:off x="3505200" y="3181350"/>
            <a:ext cx="14040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3505200" y="3333750"/>
            <a:ext cx="14040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3505200" y="3867150"/>
            <a:ext cx="14040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505200" y="4019550"/>
            <a:ext cx="14040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4504274" y="3272178"/>
            <a:ext cx="59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Track 1</a:t>
            </a:r>
            <a:endParaRPr lang="en-US" sz="11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4558" y="3967786"/>
            <a:ext cx="59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Track 2</a:t>
            </a:r>
            <a:endParaRPr lang="en-US" sz="1100" dirty="0"/>
          </a:p>
        </p:txBody>
      </p:sp>
      <p:cxnSp>
        <p:nvCxnSpPr>
          <p:cNvPr id="5146" name="Straight Connector 5145"/>
          <p:cNvCxnSpPr/>
          <p:nvPr/>
        </p:nvCxnSpPr>
        <p:spPr>
          <a:xfrm>
            <a:off x="3810000" y="3133286"/>
            <a:ext cx="0" cy="8908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810000" y="3820274"/>
            <a:ext cx="0" cy="8908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3733800" y="4311470"/>
            <a:ext cx="0" cy="8908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3745159" y="4215140"/>
            <a:ext cx="793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Gap in Rail</a:t>
            </a:r>
            <a:endParaRPr lang="en-US" sz="1100" dirty="0"/>
          </a:p>
        </p:txBody>
      </p:sp>
      <p:pic>
        <p:nvPicPr>
          <p:cNvPr id="5147" name="Picture 10" descr="Diodes Selection Guide | Engineering360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6" r="24590"/>
          <a:stretch/>
        </p:blipFill>
        <p:spPr bwMode="auto">
          <a:xfrm>
            <a:off x="3594301" y="2767599"/>
            <a:ext cx="576189" cy="37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0" descr="Diodes Selection Guide | Engineering360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6" r="24590"/>
          <a:stretch/>
        </p:blipFill>
        <p:spPr bwMode="auto">
          <a:xfrm flipH="1">
            <a:off x="3531965" y="3449764"/>
            <a:ext cx="576189" cy="37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49" name="Straight Connector 5148"/>
          <p:cNvCxnSpPr>
            <a:stCxn id="5147" idx="1"/>
          </p:cNvCxnSpPr>
          <p:nvPr/>
        </p:nvCxnSpPr>
        <p:spPr>
          <a:xfrm>
            <a:off x="3594301" y="2956371"/>
            <a:ext cx="0" cy="224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4176932" y="2952750"/>
            <a:ext cx="0" cy="224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526302" y="3642171"/>
            <a:ext cx="0" cy="224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108933" y="3638550"/>
            <a:ext cx="0" cy="224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876800" y="3132112"/>
            <a:ext cx="0" cy="8908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4876800" y="3819100"/>
            <a:ext cx="0" cy="8908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1" name="Straight Arrow Connector 5150"/>
          <p:cNvCxnSpPr/>
          <p:nvPr/>
        </p:nvCxnSpPr>
        <p:spPr>
          <a:xfrm flipH="1" flipV="1">
            <a:off x="4444310" y="3867150"/>
            <a:ext cx="1200565" cy="478795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644628" y="4019550"/>
            <a:ext cx="3066204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Isolated section only powered for one travel direction as diode blocks  polarity for the other</a:t>
            </a:r>
            <a:endParaRPr lang="en-US" dirty="0"/>
          </a:p>
        </p:txBody>
      </p:sp>
      <p:cxnSp>
        <p:nvCxnSpPr>
          <p:cNvPr id="87" name="Straight Arrow Connector 86"/>
          <p:cNvCxnSpPr>
            <a:endCxn id="43" idx="2"/>
          </p:cNvCxnSpPr>
          <p:nvPr/>
        </p:nvCxnSpPr>
        <p:spPr>
          <a:xfrm flipH="1">
            <a:off x="5861721" y="590550"/>
            <a:ext cx="1086174" cy="947410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>
            <a:off x="5867401" y="590550"/>
            <a:ext cx="1086172" cy="1219200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954173" y="172819"/>
            <a:ext cx="1829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“At Point” detectors activate polarity relay for one or the other direction: Arriving Shay starts </a:t>
            </a:r>
            <a:r>
              <a:rPr lang="en-US" sz="1200" dirty="0" err="1" smtClean="0"/>
              <a:t>Heisler</a:t>
            </a:r>
            <a:r>
              <a:rPr lang="en-US" sz="1200" dirty="0" smtClean="0"/>
              <a:t> and vice versa</a:t>
            </a:r>
            <a:endParaRPr lang="en-US" sz="1200" dirty="0"/>
          </a:p>
        </p:txBody>
      </p:sp>
      <p:sp>
        <p:nvSpPr>
          <p:cNvPr id="39" name="Rectangle 38"/>
          <p:cNvSpPr/>
          <p:nvPr/>
        </p:nvSpPr>
        <p:spPr>
          <a:xfrm>
            <a:off x="307975" y="1703264"/>
            <a:ext cx="953429" cy="368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Elbow Connector 40"/>
          <p:cNvCxnSpPr/>
          <p:nvPr/>
        </p:nvCxnSpPr>
        <p:spPr>
          <a:xfrm flipV="1">
            <a:off x="460375" y="2037748"/>
            <a:ext cx="801029" cy="33612"/>
          </a:xfrm>
          <a:prstGeom prst="bentConnector3">
            <a:avLst>
              <a:gd name="adj1" fmla="val 56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/>
          <p:nvPr/>
        </p:nvCxnSpPr>
        <p:spPr>
          <a:xfrm rot="5400000" flipH="1" flipV="1">
            <a:off x="321579" y="2442772"/>
            <a:ext cx="1758070" cy="492027"/>
          </a:xfrm>
          <a:prstGeom prst="bentConnector3">
            <a:avLst>
              <a:gd name="adj1" fmla="val 10037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106"/>
          <p:cNvCxnSpPr/>
          <p:nvPr/>
        </p:nvCxnSpPr>
        <p:spPr>
          <a:xfrm rot="5400000" flipH="1" flipV="1">
            <a:off x="657915" y="2559438"/>
            <a:ext cx="1309799" cy="267627"/>
          </a:xfrm>
          <a:prstGeom prst="bentConnector3">
            <a:avLst>
              <a:gd name="adj1" fmla="val 10002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61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914400" y="588123"/>
            <a:ext cx="7415432" cy="3475984"/>
            <a:chOff x="914400" y="742950"/>
            <a:chExt cx="7315200" cy="3429000"/>
          </a:xfrm>
        </p:grpSpPr>
        <p:grpSp>
          <p:nvGrpSpPr>
            <p:cNvPr id="14" name="Group 13"/>
            <p:cNvGrpSpPr/>
            <p:nvPr/>
          </p:nvGrpSpPr>
          <p:grpSpPr>
            <a:xfrm>
              <a:off x="914400" y="742950"/>
              <a:ext cx="2895600" cy="3429000"/>
              <a:chOff x="1295400" y="539848"/>
              <a:chExt cx="2895600" cy="3429000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1295400" y="958948"/>
                <a:ext cx="2590800" cy="25908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2590800" y="539848"/>
                <a:ext cx="1600200" cy="3429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 flipH="1">
              <a:off x="5334000" y="742950"/>
              <a:ext cx="2895600" cy="3429000"/>
              <a:chOff x="1295400" y="539848"/>
              <a:chExt cx="2895600" cy="3429000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1295400" y="958948"/>
                <a:ext cx="2590800" cy="25908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2590800" y="539848"/>
                <a:ext cx="1600200" cy="3429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3" name="Straight Connector 12"/>
            <p:cNvCxnSpPr>
              <a:endCxn id="16" idx="0"/>
            </p:cNvCxnSpPr>
            <p:nvPr/>
          </p:nvCxnSpPr>
          <p:spPr>
            <a:xfrm>
              <a:off x="2209800" y="1162050"/>
              <a:ext cx="47244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5" idx="4"/>
              <a:endCxn id="16" idx="4"/>
            </p:cNvCxnSpPr>
            <p:nvPr/>
          </p:nvCxnSpPr>
          <p:spPr>
            <a:xfrm>
              <a:off x="2209800" y="3752850"/>
              <a:ext cx="47244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628900" y="1428750"/>
              <a:ext cx="39243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223868" y="1162050"/>
              <a:ext cx="419100" cy="2667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6543236" y="1162050"/>
              <a:ext cx="419100" cy="2667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/>
          <p:cNvSpPr txBox="1"/>
          <p:nvPr/>
        </p:nvSpPr>
        <p:spPr>
          <a:xfrm>
            <a:off x="5906498" y="724989"/>
            <a:ext cx="59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Track 1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>
            <a:off x="5906498" y="1292973"/>
            <a:ext cx="59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Track 2</a:t>
            </a:r>
            <a:endParaRPr lang="en-US" sz="1100" dirty="0"/>
          </a:p>
        </p:txBody>
      </p:sp>
      <p:pic>
        <p:nvPicPr>
          <p:cNvPr id="513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242" y="1236998"/>
            <a:ext cx="1198758" cy="52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4065989" y="1717163"/>
            <a:ext cx="5822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Heisler</a:t>
            </a:r>
            <a:endParaRPr lang="en-US" sz="1100" dirty="0"/>
          </a:p>
        </p:txBody>
      </p:sp>
      <p:pic>
        <p:nvPicPr>
          <p:cNvPr id="5137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8"/>
          <a:stretch/>
        </p:blipFill>
        <p:spPr bwMode="auto">
          <a:xfrm flipH="1">
            <a:off x="3733800" y="597447"/>
            <a:ext cx="1433317" cy="516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5030815" y="466642"/>
            <a:ext cx="4539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Shay</a:t>
            </a:r>
            <a:endParaRPr lang="en-US" sz="1100" dirty="0"/>
          </a:p>
        </p:txBody>
      </p:sp>
      <p:sp>
        <p:nvSpPr>
          <p:cNvPr id="2" name="Oval 1"/>
          <p:cNvSpPr/>
          <p:nvPr/>
        </p:nvSpPr>
        <p:spPr>
          <a:xfrm>
            <a:off x="2101590" y="1108563"/>
            <a:ext cx="184410" cy="1844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1411225" y="1622851"/>
            <a:ext cx="1219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Software Defined Sensor</a:t>
            </a:r>
            <a:endParaRPr lang="en-US" sz="1600" dirty="0"/>
          </a:p>
        </p:txBody>
      </p:sp>
      <p:cxnSp>
        <p:nvCxnSpPr>
          <p:cNvPr id="4" name="Straight Arrow Connector 3"/>
          <p:cNvCxnSpPr>
            <a:stCxn id="2" idx="6"/>
          </p:cNvCxnSpPr>
          <p:nvPr/>
        </p:nvCxnSpPr>
        <p:spPr>
          <a:xfrm flipV="1">
            <a:off x="2286000" y="1012965"/>
            <a:ext cx="1371600" cy="187803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2286000" y="1200768"/>
            <a:ext cx="1371600" cy="82551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2630894" y="728946"/>
            <a:ext cx="11897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Track 1 Detection</a:t>
            </a:r>
            <a:endParaRPr lang="en-US" sz="1100" dirty="0"/>
          </a:p>
        </p:txBody>
      </p:sp>
      <p:sp>
        <p:nvSpPr>
          <p:cNvPr id="84" name="TextBox 83"/>
          <p:cNvSpPr txBox="1"/>
          <p:nvPr/>
        </p:nvSpPr>
        <p:spPr>
          <a:xfrm>
            <a:off x="2630894" y="1296930"/>
            <a:ext cx="11897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Track 2 Detection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3025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wifi symbol&quot;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7" t="5147" r="7506" b="13489"/>
          <a:stretch/>
        </p:blipFill>
        <p:spPr bwMode="auto">
          <a:xfrm>
            <a:off x="2533943" y="1233494"/>
            <a:ext cx="418514" cy="41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7543800" y="3132605"/>
            <a:ext cx="1371600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09600" y="2253375"/>
            <a:ext cx="1219200" cy="76200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ESP32 </a:t>
            </a:r>
            <a:r>
              <a:rPr lang="en-US" dirty="0" err="1" smtClean="0"/>
              <a:t>Wemos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133600" y="500775"/>
            <a:ext cx="1219200" cy="76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MQTT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Broker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57600" y="2253375"/>
            <a:ext cx="1219200" cy="76200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Gateway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781800" y="2253375"/>
            <a:ext cx="1219200" cy="76200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</a:t>
            </a:r>
          </a:p>
          <a:p>
            <a:pPr algn="ctr"/>
            <a:r>
              <a:rPr lang="en-US" dirty="0" err="1" smtClean="0"/>
              <a:t>BlueBox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752600" y="1262775"/>
            <a:ext cx="685800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124200" y="1262775"/>
            <a:ext cx="685800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953000" y="2634375"/>
            <a:ext cx="175260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12498" y="1561622"/>
            <a:ext cx="1371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LocoNet</a:t>
            </a:r>
            <a:r>
              <a:rPr lang="en-US" dirty="0" smtClean="0"/>
              <a:t> over MQTT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181600" y="2308473"/>
            <a:ext cx="1371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Wired </a:t>
            </a:r>
            <a:r>
              <a:rPr lang="en-US" dirty="0" err="1" smtClean="0"/>
              <a:t>LocoNet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7661030" y="3167775"/>
            <a:ext cx="76200" cy="76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813430" y="3167775"/>
            <a:ext cx="76200" cy="76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965830" y="3167775"/>
            <a:ext cx="76200" cy="76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118230" y="3167775"/>
            <a:ext cx="76200" cy="76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270630" y="3167775"/>
            <a:ext cx="76200" cy="76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423030" y="3167775"/>
            <a:ext cx="76200" cy="76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575430" y="3167775"/>
            <a:ext cx="76200" cy="76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8727830" y="3167775"/>
            <a:ext cx="76200" cy="76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Elbow Connector 26"/>
          <p:cNvCxnSpPr>
            <a:stCxn id="25" idx="1"/>
          </p:cNvCxnSpPr>
          <p:nvPr/>
        </p:nvCxnSpPr>
        <p:spPr>
          <a:xfrm rot="10800000">
            <a:off x="7356230" y="3015375"/>
            <a:ext cx="187570" cy="1934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912973" y="3243975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LED Strip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1344410" y="3374780"/>
            <a:ext cx="815926" cy="4923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VL53L1X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Sensor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>
            <a:stCxn id="29" idx="0"/>
          </p:cNvCxnSpPr>
          <p:nvPr/>
        </p:nvCxnSpPr>
        <p:spPr>
          <a:xfrm flipV="1">
            <a:off x="1752373" y="3015375"/>
            <a:ext cx="0" cy="359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767509" y="3078000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I</a:t>
            </a:r>
            <a:r>
              <a:rPr lang="en-US" sz="1100" baseline="30000" dirty="0" smtClean="0"/>
              <a:t>2</a:t>
            </a:r>
            <a:r>
              <a:rPr lang="en-US" sz="1100" dirty="0" smtClean="0"/>
              <a:t>C Connection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430010" y="3374780"/>
            <a:ext cx="815926" cy="4923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MFRC522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Sensor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/>
          <p:cNvCxnSpPr>
            <a:stCxn id="26" idx="0"/>
          </p:cNvCxnSpPr>
          <p:nvPr/>
        </p:nvCxnSpPr>
        <p:spPr>
          <a:xfrm flipV="1">
            <a:off x="837973" y="3015375"/>
            <a:ext cx="0" cy="359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52450" y="3078000"/>
            <a:ext cx="10406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SPI Connection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4358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sosceles Triangle 5"/>
          <p:cNvSpPr/>
          <p:nvPr/>
        </p:nvSpPr>
        <p:spPr>
          <a:xfrm rot="16003955">
            <a:off x="4061256" y="-1535934"/>
            <a:ext cx="839707" cy="8276874"/>
          </a:xfrm>
          <a:prstGeom prst="triangle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292" name="Picture 4" descr="Image result for steam locomotiv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34274" y="100067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322713" y="2981870"/>
            <a:ext cx="88212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 rot="21314063">
            <a:off x="309283" y="2589492"/>
            <a:ext cx="67193" cy="5429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619" y="3109698"/>
            <a:ext cx="78258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Sensor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456313" y="2399327"/>
            <a:ext cx="339657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Sensor Detection Area (Active Cone)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943599" y="3381488"/>
            <a:ext cx="228600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Undetected as Loco echo is too weak to be detected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492508" y="3381488"/>
            <a:ext cx="228600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Detected and measured as Loco reflects the beam well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43000" y="2564130"/>
            <a:ext cx="47961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10°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61929" y="1352550"/>
            <a:ext cx="226382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Adjustable Sensor Plate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61929" y="1706493"/>
            <a:ext cx="457200" cy="78131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95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34948 -0.00061 L 4.16667E-6 -4.69136E-6 " pathEditMode="relative" rAng="0" ptsTypes="AA">
                                      <p:cBhvr>
                                        <p:cTn id="6" dur="5000" spd="-100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65" y="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4948 -0.00061 L -0.69115 -0.00061 " pathEditMode="relative" rAng="0" ptsTypes="AA">
                                      <p:cBhvr>
                                        <p:cTn id="12" dur="5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83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0" t="30074" r="15500" b="4444"/>
          <a:stretch/>
        </p:blipFill>
        <p:spPr bwMode="auto">
          <a:xfrm>
            <a:off x="76200" y="819150"/>
            <a:ext cx="8960396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355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36" r="3329"/>
          <a:stretch/>
        </p:blipFill>
        <p:spPr bwMode="auto">
          <a:xfrm>
            <a:off x="-1" y="412843"/>
            <a:ext cx="9144001" cy="4597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331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7" t="9536" r="8900" b="5951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I sell on Tindi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248150"/>
            <a:ext cx="1416148" cy="73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20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76" r="13538"/>
          <a:stretch/>
        </p:blipFill>
        <p:spPr bwMode="auto">
          <a:xfrm>
            <a:off x="0" y="0"/>
            <a:ext cx="9158484" cy="5143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42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3124200" y="1276350"/>
            <a:ext cx="5586632" cy="2618734"/>
            <a:chOff x="914400" y="742950"/>
            <a:chExt cx="7315200" cy="3429000"/>
          </a:xfrm>
        </p:grpSpPr>
        <p:grpSp>
          <p:nvGrpSpPr>
            <p:cNvPr id="14" name="Group 13"/>
            <p:cNvGrpSpPr/>
            <p:nvPr/>
          </p:nvGrpSpPr>
          <p:grpSpPr>
            <a:xfrm>
              <a:off x="914400" y="742950"/>
              <a:ext cx="2895600" cy="3429000"/>
              <a:chOff x="1295400" y="539848"/>
              <a:chExt cx="2895600" cy="3429000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1295400" y="958948"/>
                <a:ext cx="2590800" cy="25908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2590800" y="539848"/>
                <a:ext cx="1600200" cy="3429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 flipH="1">
              <a:off x="5334000" y="742950"/>
              <a:ext cx="2895600" cy="3429000"/>
              <a:chOff x="1295400" y="539848"/>
              <a:chExt cx="2895600" cy="3429000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1295400" y="958948"/>
                <a:ext cx="2590800" cy="25908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2590800" y="539848"/>
                <a:ext cx="1600200" cy="3429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3" name="Straight Connector 12"/>
            <p:cNvCxnSpPr>
              <a:endCxn id="16" idx="0"/>
            </p:cNvCxnSpPr>
            <p:nvPr/>
          </p:nvCxnSpPr>
          <p:spPr>
            <a:xfrm>
              <a:off x="2209800" y="1162050"/>
              <a:ext cx="47244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5" idx="4"/>
              <a:endCxn id="16" idx="4"/>
            </p:cNvCxnSpPr>
            <p:nvPr/>
          </p:nvCxnSpPr>
          <p:spPr>
            <a:xfrm>
              <a:off x="2209800" y="3752850"/>
              <a:ext cx="47244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628900" y="1428750"/>
              <a:ext cx="39243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223868" y="1162050"/>
              <a:ext cx="419100" cy="2667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6543236" y="1162050"/>
              <a:ext cx="419100" cy="2667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/>
          <p:cNvSpPr txBox="1"/>
          <p:nvPr/>
        </p:nvSpPr>
        <p:spPr>
          <a:xfrm>
            <a:off x="5562600" y="1276350"/>
            <a:ext cx="59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Track 1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>
            <a:off x="5562884" y="1809750"/>
            <a:ext cx="59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Track 2</a:t>
            </a:r>
            <a:endParaRPr lang="en-US" sz="1100" dirty="0"/>
          </a:p>
        </p:txBody>
      </p:sp>
      <p:cxnSp>
        <p:nvCxnSpPr>
          <p:cNvPr id="5131" name="Straight Arrow Connector 5130"/>
          <p:cNvCxnSpPr/>
          <p:nvPr/>
        </p:nvCxnSpPr>
        <p:spPr>
          <a:xfrm>
            <a:off x="6499457" y="1940555"/>
            <a:ext cx="81471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4520859" y="1404024"/>
            <a:ext cx="81471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4" name="AutoShape 4" descr="Abernethy Lougheed Heisler locomotive no.33 - North Olympic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3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145" y="1976847"/>
            <a:ext cx="910737" cy="39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6656789" y="2343150"/>
            <a:ext cx="5822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Heisler</a:t>
            </a:r>
            <a:endParaRPr lang="en-US" sz="1100" dirty="0"/>
          </a:p>
        </p:txBody>
      </p:sp>
      <p:sp>
        <p:nvSpPr>
          <p:cNvPr id="5136" name="AutoShape 7" descr="SHAY GEARED LOCOMOTIVE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37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8"/>
          <a:stretch/>
        </p:blipFill>
        <p:spPr bwMode="auto">
          <a:xfrm flipH="1">
            <a:off x="4211558" y="839665"/>
            <a:ext cx="1433317" cy="516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4768660" y="1333608"/>
            <a:ext cx="4539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Shay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3712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9" name="Rectangle 5128"/>
          <p:cNvSpPr/>
          <p:nvPr/>
        </p:nvSpPr>
        <p:spPr>
          <a:xfrm>
            <a:off x="1261404" y="514350"/>
            <a:ext cx="914400" cy="6506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3124200" y="1276350"/>
            <a:ext cx="5586632" cy="2618734"/>
            <a:chOff x="914400" y="742950"/>
            <a:chExt cx="7315200" cy="3429000"/>
          </a:xfrm>
        </p:grpSpPr>
        <p:grpSp>
          <p:nvGrpSpPr>
            <p:cNvPr id="14" name="Group 13"/>
            <p:cNvGrpSpPr/>
            <p:nvPr/>
          </p:nvGrpSpPr>
          <p:grpSpPr>
            <a:xfrm>
              <a:off x="914400" y="742950"/>
              <a:ext cx="2895600" cy="3429000"/>
              <a:chOff x="1295400" y="539848"/>
              <a:chExt cx="2895600" cy="3429000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1295400" y="958948"/>
                <a:ext cx="2590800" cy="25908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2590800" y="539848"/>
                <a:ext cx="1600200" cy="3429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 flipH="1">
              <a:off x="5334000" y="742950"/>
              <a:ext cx="2895600" cy="3429000"/>
              <a:chOff x="1295400" y="539848"/>
              <a:chExt cx="2895600" cy="3429000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1295400" y="958948"/>
                <a:ext cx="2590800" cy="25908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2590800" y="539848"/>
                <a:ext cx="1600200" cy="3429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3" name="Straight Connector 12"/>
            <p:cNvCxnSpPr>
              <a:endCxn id="16" idx="0"/>
            </p:cNvCxnSpPr>
            <p:nvPr/>
          </p:nvCxnSpPr>
          <p:spPr>
            <a:xfrm>
              <a:off x="2209800" y="1162050"/>
              <a:ext cx="47244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5" idx="4"/>
              <a:endCxn id="16" idx="4"/>
            </p:cNvCxnSpPr>
            <p:nvPr/>
          </p:nvCxnSpPr>
          <p:spPr>
            <a:xfrm>
              <a:off x="2209800" y="3752850"/>
              <a:ext cx="47244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628900" y="1428750"/>
              <a:ext cx="39243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223868" y="1162050"/>
              <a:ext cx="419100" cy="2667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6543236" y="1162050"/>
              <a:ext cx="419100" cy="2667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22" name="Picture 2" descr="DC Motor Reversing Circuit: Timer or Remote Control | Quasar 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41" t="22313" r="27486" b="19978"/>
          <a:stretch/>
        </p:blipFill>
        <p:spPr bwMode="auto">
          <a:xfrm>
            <a:off x="457200" y="1470073"/>
            <a:ext cx="1863970" cy="2515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Connector 29"/>
          <p:cNvCxnSpPr/>
          <p:nvPr/>
        </p:nvCxnSpPr>
        <p:spPr>
          <a:xfrm>
            <a:off x="457200" y="1800097"/>
            <a:ext cx="0" cy="17749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3975" y="2276394"/>
            <a:ext cx="838200" cy="73866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DC Power Supply</a:t>
            </a:r>
            <a:endParaRPr lang="en-US" sz="1400" dirty="0"/>
          </a:p>
        </p:txBody>
      </p:sp>
      <p:cxnSp>
        <p:nvCxnSpPr>
          <p:cNvPr id="5120" name="Straight Connector 5119"/>
          <p:cNvCxnSpPr/>
          <p:nvPr/>
        </p:nvCxnSpPr>
        <p:spPr>
          <a:xfrm>
            <a:off x="2321170" y="1919946"/>
            <a:ext cx="803030" cy="6235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3" name="Straight Connector 5122"/>
          <p:cNvCxnSpPr/>
          <p:nvPr/>
        </p:nvCxnSpPr>
        <p:spPr>
          <a:xfrm flipV="1">
            <a:off x="2321170" y="2848414"/>
            <a:ext cx="803030" cy="609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4" name="TextBox 5123"/>
          <p:cNvSpPr txBox="1"/>
          <p:nvPr/>
        </p:nvSpPr>
        <p:spPr>
          <a:xfrm>
            <a:off x="2418755" y="1906943"/>
            <a:ext cx="5068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Rail A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2419039" y="3181350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Rail B</a:t>
            </a:r>
            <a:endParaRPr lang="en-US" sz="1100" dirty="0"/>
          </a:p>
        </p:txBody>
      </p:sp>
      <p:sp>
        <p:nvSpPr>
          <p:cNvPr id="5125" name="Rectangle 5124"/>
          <p:cNvSpPr/>
          <p:nvPr/>
        </p:nvSpPr>
        <p:spPr>
          <a:xfrm>
            <a:off x="1389185" y="2727761"/>
            <a:ext cx="820615" cy="301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27" name="Straight Connector 5126"/>
          <p:cNvCxnSpPr/>
          <p:nvPr/>
        </p:nvCxnSpPr>
        <p:spPr>
          <a:xfrm>
            <a:off x="1717430" y="1164980"/>
            <a:ext cx="0" cy="224281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8" name="TextBox 5127"/>
          <p:cNvSpPr txBox="1"/>
          <p:nvPr/>
        </p:nvSpPr>
        <p:spPr>
          <a:xfrm>
            <a:off x="1389185" y="666750"/>
            <a:ext cx="65768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Relay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562600" y="1276350"/>
            <a:ext cx="59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Track 1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>
            <a:off x="5562884" y="1809750"/>
            <a:ext cx="59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Track 2</a:t>
            </a:r>
            <a:endParaRPr lang="en-US" sz="1100" dirty="0"/>
          </a:p>
        </p:txBody>
      </p:sp>
      <p:cxnSp>
        <p:nvCxnSpPr>
          <p:cNvPr id="5131" name="Straight Arrow Connector 5130"/>
          <p:cNvCxnSpPr/>
          <p:nvPr/>
        </p:nvCxnSpPr>
        <p:spPr>
          <a:xfrm>
            <a:off x="6499457" y="1940555"/>
            <a:ext cx="81471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4520859" y="1404024"/>
            <a:ext cx="81471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4" name="AutoShape 4" descr="Abernethy Lougheed Heisler locomotive no.33 - North Olympic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3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145" y="1976847"/>
            <a:ext cx="910737" cy="39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6656789" y="2343150"/>
            <a:ext cx="5822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Heisler</a:t>
            </a:r>
            <a:endParaRPr lang="en-US" sz="1100" dirty="0"/>
          </a:p>
        </p:txBody>
      </p:sp>
      <p:sp>
        <p:nvSpPr>
          <p:cNvPr id="5136" name="AutoShape 7" descr="SHAY GEARED LOCOMOTIVE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37" name="Picture 8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8"/>
          <a:stretch/>
        </p:blipFill>
        <p:spPr bwMode="auto">
          <a:xfrm flipH="1">
            <a:off x="4211558" y="839665"/>
            <a:ext cx="1433317" cy="516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4768660" y="1333608"/>
            <a:ext cx="4539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Shay</a:t>
            </a:r>
            <a:endParaRPr lang="en-US" sz="1100" dirty="0"/>
          </a:p>
        </p:txBody>
      </p:sp>
      <p:sp>
        <p:nvSpPr>
          <p:cNvPr id="39" name="Rectangle 38"/>
          <p:cNvSpPr/>
          <p:nvPr/>
        </p:nvSpPr>
        <p:spPr>
          <a:xfrm>
            <a:off x="307975" y="1703264"/>
            <a:ext cx="953429" cy="368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Elbow Connector 40"/>
          <p:cNvCxnSpPr/>
          <p:nvPr/>
        </p:nvCxnSpPr>
        <p:spPr>
          <a:xfrm flipV="1">
            <a:off x="460375" y="2037748"/>
            <a:ext cx="801029" cy="33612"/>
          </a:xfrm>
          <a:prstGeom prst="bentConnector3">
            <a:avLst>
              <a:gd name="adj1" fmla="val 56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/>
          <p:nvPr/>
        </p:nvCxnSpPr>
        <p:spPr>
          <a:xfrm rot="5400000" flipH="1" flipV="1">
            <a:off x="321579" y="2442772"/>
            <a:ext cx="1758070" cy="492027"/>
          </a:xfrm>
          <a:prstGeom prst="bentConnector3">
            <a:avLst>
              <a:gd name="adj1" fmla="val 10037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106"/>
          <p:cNvCxnSpPr/>
          <p:nvPr/>
        </p:nvCxnSpPr>
        <p:spPr>
          <a:xfrm rot="5400000" flipH="1" flipV="1">
            <a:off x="657915" y="2559438"/>
            <a:ext cx="1309799" cy="267627"/>
          </a:xfrm>
          <a:prstGeom prst="bentConnector3">
            <a:avLst>
              <a:gd name="adj1" fmla="val 10002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60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9" name="Rectangle 5128"/>
          <p:cNvSpPr/>
          <p:nvPr/>
        </p:nvSpPr>
        <p:spPr>
          <a:xfrm>
            <a:off x="1261404" y="514350"/>
            <a:ext cx="914400" cy="6506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3124200" y="1276350"/>
            <a:ext cx="5586632" cy="2618734"/>
            <a:chOff x="914400" y="742950"/>
            <a:chExt cx="7315200" cy="3429000"/>
          </a:xfrm>
        </p:grpSpPr>
        <p:grpSp>
          <p:nvGrpSpPr>
            <p:cNvPr id="14" name="Group 13"/>
            <p:cNvGrpSpPr/>
            <p:nvPr/>
          </p:nvGrpSpPr>
          <p:grpSpPr>
            <a:xfrm>
              <a:off x="914400" y="742950"/>
              <a:ext cx="2895600" cy="3429000"/>
              <a:chOff x="1295400" y="539848"/>
              <a:chExt cx="2895600" cy="3429000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1295400" y="958948"/>
                <a:ext cx="2590800" cy="25908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2590800" y="539848"/>
                <a:ext cx="1600200" cy="3429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 flipH="1">
              <a:off x="5334000" y="742950"/>
              <a:ext cx="2895600" cy="3429000"/>
              <a:chOff x="1295400" y="539848"/>
              <a:chExt cx="2895600" cy="3429000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1295400" y="958948"/>
                <a:ext cx="2590800" cy="25908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2590800" y="539848"/>
                <a:ext cx="1600200" cy="3429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3" name="Straight Connector 12"/>
            <p:cNvCxnSpPr>
              <a:endCxn id="16" idx="0"/>
            </p:cNvCxnSpPr>
            <p:nvPr/>
          </p:nvCxnSpPr>
          <p:spPr>
            <a:xfrm>
              <a:off x="2209800" y="1162050"/>
              <a:ext cx="47244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5" idx="4"/>
              <a:endCxn id="16" idx="4"/>
            </p:cNvCxnSpPr>
            <p:nvPr/>
          </p:nvCxnSpPr>
          <p:spPr>
            <a:xfrm>
              <a:off x="2209800" y="3752850"/>
              <a:ext cx="47244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628900" y="1428750"/>
              <a:ext cx="39243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223868" y="1162050"/>
              <a:ext cx="419100" cy="2667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6543236" y="1162050"/>
              <a:ext cx="419100" cy="2667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22" name="Picture 2" descr="DC Motor Reversing Circuit: Timer or Remote Control | Quasar 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41" t="22313" r="27486" b="19978"/>
          <a:stretch/>
        </p:blipFill>
        <p:spPr bwMode="auto">
          <a:xfrm>
            <a:off x="457200" y="1470073"/>
            <a:ext cx="1863970" cy="2515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Connector 29"/>
          <p:cNvCxnSpPr/>
          <p:nvPr/>
        </p:nvCxnSpPr>
        <p:spPr>
          <a:xfrm>
            <a:off x="457200" y="1800097"/>
            <a:ext cx="0" cy="17749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3975" y="2276394"/>
            <a:ext cx="838200" cy="73866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DC Power Supply</a:t>
            </a:r>
            <a:endParaRPr lang="en-US" sz="1400" dirty="0"/>
          </a:p>
        </p:txBody>
      </p:sp>
      <p:cxnSp>
        <p:nvCxnSpPr>
          <p:cNvPr id="5120" name="Straight Connector 5119"/>
          <p:cNvCxnSpPr/>
          <p:nvPr/>
        </p:nvCxnSpPr>
        <p:spPr>
          <a:xfrm>
            <a:off x="2321170" y="1919946"/>
            <a:ext cx="803030" cy="6235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3" name="Straight Connector 5122"/>
          <p:cNvCxnSpPr/>
          <p:nvPr/>
        </p:nvCxnSpPr>
        <p:spPr>
          <a:xfrm flipV="1">
            <a:off x="2321170" y="2848414"/>
            <a:ext cx="803030" cy="609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4" name="TextBox 5123"/>
          <p:cNvSpPr txBox="1"/>
          <p:nvPr/>
        </p:nvSpPr>
        <p:spPr>
          <a:xfrm>
            <a:off x="2418755" y="1906943"/>
            <a:ext cx="5068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Rail A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2419039" y="3181350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Rail B</a:t>
            </a:r>
            <a:endParaRPr lang="en-US" sz="1100" dirty="0"/>
          </a:p>
        </p:txBody>
      </p:sp>
      <p:sp>
        <p:nvSpPr>
          <p:cNvPr id="5125" name="Rectangle 5124"/>
          <p:cNvSpPr/>
          <p:nvPr/>
        </p:nvSpPr>
        <p:spPr>
          <a:xfrm>
            <a:off x="1389185" y="2727761"/>
            <a:ext cx="820615" cy="301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27" name="Straight Connector 5126"/>
          <p:cNvCxnSpPr/>
          <p:nvPr/>
        </p:nvCxnSpPr>
        <p:spPr>
          <a:xfrm>
            <a:off x="1717430" y="1164980"/>
            <a:ext cx="0" cy="224281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8" name="TextBox 5127"/>
          <p:cNvSpPr txBox="1"/>
          <p:nvPr/>
        </p:nvSpPr>
        <p:spPr>
          <a:xfrm>
            <a:off x="1389185" y="666750"/>
            <a:ext cx="65768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Relay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562600" y="1276350"/>
            <a:ext cx="59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Track 1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>
            <a:off x="5562884" y="1809750"/>
            <a:ext cx="59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Track 2</a:t>
            </a:r>
            <a:endParaRPr lang="en-US" sz="1100" dirty="0"/>
          </a:p>
        </p:txBody>
      </p:sp>
      <p:cxnSp>
        <p:nvCxnSpPr>
          <p:cNvPr id="5131" name="Straight Arrow Connector 5130"/>
          <p:cNvCxnSpPr/>
          <p:nvPr/>
        </p:nvCxnSpPr>
        <p:spPr>
          <a:xfrm>
            <a:off x="6499457" y="1940555"/>
            <a:ext cx="81471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4520859" y="1404024"/>
            <a:ext cx="81471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4" name="AutoShape 4" descr="Abernethy Lougheed Heisler locomotive no.33 - North Olympic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3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145" y="1976847"/>
            <a:ext cx="910737" cy="39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6656789" y="2343150"/>
            <a:ext cx="5822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Heisler</a:t>
            </a:r>
            <a:endParaRPr lang="en-US" sz="1100" dirty="0"/>
          </a:p>
        </p:txBody>
      </p:sp>
      <p:sp>
        <p:nvSpPr>
          <p:cNvPr id="5136" name="AutoShape 7" descr="SHAY GEARED LOCOMOTIVE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37" name="Picture 8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8"/>
          <a:stretch/>
        </p:blipFill>
        <p:spPr bwMode="auto">
          <a:xfrm flipH="1">
            <a:off x="4211558" y="839665"/>
            <a:ext cx="1433317" cy="516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4768660" y="1333608"/>
            <a:ext cx="4539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Shay</a:t>
            </a:r>
            <a:endParaRPr lang="en-US" sz="1100" dirty="0"/>
          </a:p>
        </p:txBody>
      </p:sp>
      <p:sp>
        <p:nvSpPr>
          <p:cNvPr id="5138" name="Oval 5137"/>
          <p:cNvSpPr/>
          <p:nvPr/>
        </p:nvSpPr>
        <p:spPr>
          <a:xfrm>
            <a:off x="4511618" y="1499585"/>
            <a:ext cx="407358" cy="4073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3239392" y="2671630"/>
            <a:ext cx="1944331" cy="1944331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40" name="Straight Connector 5139"/>
          <p:cNvCxnSpPr>
            <a:stCxn id="57" idx="1"/>
          </p:cNvCxnSpPr>
          <p:nvPr/>
        </p:nvCxnSpPr>
        <p:spPr>
          <a:xfrm flipV="1">
            <a:off x="3524133" y="1596417"/>
            <a:ext cx="987485" cy="135995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7" idx="6"/>
            <a:endCxn id="5138" idx="6"/>
          </p:cNvCxnSpPr>
          <p:nvPr/>
        </p:nvCxnSpPr>
        <p:spPr>
          <a:xfrm flipH="1" flipV="1">
            <a:off x="4918976" y="1703264"/>
            <a:ext cx="264747" cy="194053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4" name="Straight Connector 5143"/>
          <p:cNvCxnSpPr/>
          <p:nvPr/>
        </p:nvCxnSpPr>
        <p:spPr>
          <a:xfrm>
            <a:off x="3505200" y="3181350"/>
            <a:ext cx="14040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3505200" y="3333750"/>
            <a:ext cx="14040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3505200" y="3867150"/>
            <a:ext cx="14040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505200" y="4019550"/>
            <a:ext cx="14040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4504274" y="3272178"/>
            <a:ext cx="59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Track 1</a:t>
            </a:r>
            <a:endParaRPr lang="en-US" sz="11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4558" y="3967786"/>
            <a:ext cx="59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Track 2</a:t>
            </a:r>
            <a:endParaRPr lang="en-US" sz="1100" dirty="0"/>
          </a:p>
        </p:txBody>
      </p:sp>
      <p:cxnSp>
        <p:nvCxnSpPr>
          <p:cNvPr id="5146" name="Straight Connector 5145"/>
          <p:cNvCxnSpPr/>
          <p:nvPr/>
        </p:nvCxnSpPr>
        <p:spPr>
          <a:xfrm>
            <a:off x="3810000" y="3133286"/>
            <a:ext cx="0" cy="8908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810000" y="3820274"/>
            <a:ext cx="0" cy="8908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3733800" y="4311470"/>
            <a:ext cx="0" cy="8908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3745159" y="4215140"/>
            <a:ext cx="793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Gap in Rail</a:t>
            </a:r>
            <a:endParaRPr lang="en-US" sz="1100" dirty="0"/>
          </a:p>
        </p:txBody>
      </p:sp>
      <p:pic>
        <p:nvPicPr>
          <p:cNvPr id="5147" name="Picture 10" descr="Diodes Selection Guide | Engineering360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6" r="24590"/>
          <a:stretch/>
        </p:blipFill>
        <p:spPr bwMode="auto">
          <a:xfrm>
            <a:off x="3594301" y="2767599"/>
            <a:ext cx="576189" cy="37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0" descr="Diodes Selection Guide | Engineering360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6" r="24590"/>
          <a:stretch/>
        </p:blipFill>
        <p:spPr bwMode="auto">
          <a:xfrm flipH="1">
            <a:off x="3531965" y="3449764"/>
            <a:ext cx="576189" cy="37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49" name="Straight Connector 5148"/>
          <p:cNvCxnSpPr>
            <a:stCxn id="5147" idx="1"/>
          </p:cNvCxnSpPr>
          <p:nvPr/>
        </p:nvCxnSpPr>
        <p:spPr>
          <a:xfrm>
            <a:off x="3594301" y="2956371"/>
            <a:ext cx="0" cy="224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4176932" y="2952750"/>
            <a:ext cx="0" cy="224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526302" y="3642171"/>
            <a:ext cx="0" cy="224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108933" y="3638550"/>
            <a:ext cx="0" cy="224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876800" y="3132112"/>
            <a:ext cx="0" cy="8908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4876800" y="3819100"/>
            <a:ext cx="0" cy="8908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1" name="Straight Arrow Connector 5150"/>
          <p:cNvCxnSpPr/>
          <p:nvPr/>
        </p:nvCxnSpPr>
        <p:spPr>
          <a:xfrm flipH="1" flipV="1">
            <a:off x="4444310" y="3867150"/>
            <a:ext cx="1200565" cy="478795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644628" y="4019550"/>
            <a:ext cx="3066204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Isolated section only powered for one travel direction as diode blocks  polarity for the other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307975" y="1703264"/>
            <a:ext cx="953429" cy="368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Elbow Connector 40"/>
          <p:cNvCxnSpPr/>
          <p:nvPr/>
        </p:nvCxnSpPr>
        <p:spPr>
          <a:xfrm flipV="1">
            <a:off x="460375" y="2037748"/>
            <a:ext cx="801029" cy="33612"/>
          </a:xfrm>
          <a:prstGeom prst="bentConnector3">
            <a:avLst>
              <a:gd name="adj1" fmla="val 56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/>
          <p:nvPr/>
        </p:nvCxnSpPr>
        <p:spPr>
          <a:xfrm rot="5400000" flipH="1" flipV="1">
            <a:off x="321579" y="2442772"/>
            <a:ext cx="1758070" cy="492027"/>
          </a:xfrm>
          <a:prstGeom prst="bentConnector3">
            <a:avLst>
              <a:gd name="adj1" fmla="val 10037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106"/>
          <p:cNvCxnSpPr/>
          <p:nvPr/>
        </p:nvCxnSpPr>
        <p:spPr>
          <a:xfrm rot="5400000" flipH="1" flipV="1">
            <a:off x="657915" y="2559438"/>
            <a:ext cx="1309799" cy="267627"/>
          </a:xfrm>
          <a:prstGeom prst="bentConnector3">
            <a:avLst>
              <a:gd name="adj1" fmla="val 10002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60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9" name="Rectangle 5128"/>
          <p:cNvSpPr/>
          <p:nvPr/>
        </p:nvSpPr>
        <p:spPr>
          <a:xfrm>
            <a:off x="1261404" y="514350"/>
            <a:ext cx="914400" cy="6506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3124200" y="1276350"/>
            <a:ext cx="5586632" cy="2618734"/>
            <a:chOff x="914400" y="742950"/>
            <a:chExt cx="7315200" cy="3429000"/>
          </a:xfrm>
        </p:grpSpPr>
        <p:grpSp>
          <p:nvGrpSpPr>
            <p:cNvPr id="14" name="Group 13"/>
            <p:cNvGrpSpPr/>
            <p:nvPr/>
          </p:nvGrpSpPr>
          <p:grpSpPr>
            <a:xfrm>
              <a:off x="914400" y="742950"/>
              <a:ext cx="2895600" cy="3429000"/>
              <a:chOff x="1295400" y="539848"/>
              <a:chExt cx="2895600" cy="3429000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1295400" y="958948"/>
                <a:ext cx="2590800" cy="25908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2590800" y="539848"/>
                <a:ext cx="1600200" cy="3429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 flipH="1">
              <a:off x="5334000" y="742950"/>
              <a:ext cx="2895600" cy="3429000"/>
              <a:chOff x="1295400" y="539848"/>
              <a:chExt cx="2895600" cy="3429000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1295400" y="958948"/>
                <a:ext cx="2590800" cy="25908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2590800" y="539848"/>
                <a:ext cx="1600200" cy="3429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3" name="Straight Connector 12"/>
            <p:cNvCxnSpPr>
              <a:endCxn id="16" idx="0"/>
            </p:cNvCxnSpPr>
            <p:nvPr/>
          </p:nvCxnSpPr>
          <p:spPr>
            <a:xfrm>
              <a:off x="2209800" y="1162050"/>
              <a:ext cx="47244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5" idx="4"/>
              <a:endCxn id="16" idx="4"/>
            </p:cNvCxnSpPr>
            <p:nvPr/>
          </p:nvCxnSpPr>
          <p:spPr>
            <a:xfrm>
              <a:off x="2209800" y="3752850"/>
              <a:ext cx="47244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628900" y="1428750"/>
              <a:ext cx="39243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223868" y="1162050"/>
              <a:ext cx="419100" cy="2667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6543236" y="1162050"/>
              <a:ext cx="419100" cy="2667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22" name="Picture 2" descr="DC Motor Reversing Circuit: Timer or Remote Control | Quasar 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41" t="22313" r="27486" b="19978"/>
          <a:stretch/>
        </p:blipFill>
        <p:spPr bwMode="auto">
          <a:xfrm>
            <a:off x="457200" y="1470073"/>
            <a:ext cx="1863970" cy="2515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Connector 29"/>
          <p:cNvCxnSpPr/>
          <p:nvPr/>
        </p:nvCxnSpPr>
        <p:spPr>
          <a:xfrm>
            <a:off x="457200" y="1800097"/>
            <a:ext cx="0" cy="17749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3975" y="2276394"/>
            <a:ext cx="838200" cy="73866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DC Power Supply</a:t>
            </a:r>
            <a:endParaRPr lang="en-US" sz="1400" dirty="0"/>
          </a:p>
        </p:txBody>
      </p:sp>
      <p:cxnSp>
        <p:nvCxnSpPr>
          <p:cNvPr id="5120" name="Straight Connector 5119"/>
          <p:cNvCxnSpPr/>
          <p:nvPr/>
        </p:nvCxnSpPr>
        <p:spPr>
          <a:xfrm>
            <a:off x="2321170" y="1919946"/>
            <a:ext cx="803030" cy="6235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3" name="Straight Connector 5122"/>
          <p:cNvCxnSpPr/>
          <p:nvPr/>
        </p:nvCxnSpPr>
        <p:spPr>
          <a:xfrm flipV="1">
            <a:off x="2321170" y="2848414"/>
            <a:ext cx="803030" cy="609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4" name="TextBox 5123"/>
          <p:cNvSpPr txBox="1"/>
          <p:nvPr/>
        </p:nvSpPr>
        <p:spPr>
          <a:xfrm>
            <a:off x="2418755" y="1906943"/>
            <a:ext cx="5068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Rail A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2419039" y="3181350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Rail B</a:t>
            </a:r>
            <a:endParaRPr lang="en-US" sz="1100" dirty="0"/>
          </a:p>
        </p:txBody>
      </p:sp>
      <p:sp>
        <p:nvSpPr>
          <p:cNvPr id="5125" name="Rectangle 5124"/>
          <p:cNvSpPr/>
          <p:nvPr/>
        </p:nvSpPr>
        <p:spPr>
          <a:xfrm>
            <a:off x="1389185" y="2727761"/>
            <a:ext cx="820615" cy="301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27" name="Straight Connector 5126"/>
          <p:cNvCxnSpPr/>
          <p:nvPr/>
        </p:nvCxnSpPr>
        <p:spPr>
          <a:xfrm>
            <a:off x="1717430" y="1164980"/>
            <a:ext cx="0" cy="224281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8" name="TextBox 5127"/>
          <p:cNvSpPr txBox="1"/>
          <p:nvPr/>
        </p:nvSpPr>
        <p:spPr>
          <a:xfrm>
            <a:off x="1389185" y="666750"/>
            <a:ext cx="65768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Relay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562600" y="1276350"/>
            <a:ext cx="59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Track 1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>
            <a:off x="5562884" y="1809750"/>
            <a:ext cx="59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Track 2</a:t>
            </a:r>
            <a:endParaRPr lang="en-US" sz="1100" dirty="0"/>
          </a:p>
        </p:txBody>
      </p:sp>
      <p:cxnSp>
        <p:nvCxnSpPr>
          <p:cNvPr id="5131" name="Straight Arrow Connector 5130"/>
          <p:cNvCxnSpPr/>
          <p:nvPr/>
        </p:nvCxnSpPr>
        <p:spPr>
          <a:xfrm>
            <a:off x="6499457" y="1940555"/>
            <a:ext cx="81471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4520859" y="1404024"/>
            <a:ext cx="81471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4" name="AutoShape 4" descr="Abernethy Lougheed Heisler locomotive no.33 - North Olympic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3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145" y="1976847"/>
            <a:ext cx="910737" cy="39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6656789" y="2343150"/>
            <a:ext cx="5822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Heisler</a:t>
            </a:r>
            <a:endParaRPr lang="en-US" sz="1100" dirty="0"/>
          </a:p>
        </p:txBody>
      </p:sp>
      <p:sp>
        <p:nvSpPr>
          <p:cNvPr id="5136" name="AutoShape 7" descr="SHAY GEARED LOCOMOTIVE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37" name="Picture 8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8"/>
          <a:stretch/>
        </p:blipFill>
        <p:spPr bwMode="auto">
          <a:xfrm flipH="1">
            <a:off x="4211558" y="839665"/>
            <a:ext cx="1433317" cy="516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4768660" y="1333608"/>
            <a:ext cx="4539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Shay</a:t>
            </a:r>
            <a:endParaRPr lang="en-US" sz="1100" dirty="0"/>
          </a:p>
        </p:txBody>
      </p:sp>
      <p:sp>
        <p:nvSpPr>
          <p:cNvPr id="5138" name="Oval 5137"/>
          <p:cNvSpPr/>
          <p:nvPr/>
        </p:nvSpPr>
        <p:spPr>
          <a:xfrm>
            <a:off x="4511618" y="1499585"/>
            <a:ext cx="407358" cy="4073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3239392" y="2671630"/>
            <a:ext cx="1944331" cy="1944331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40" name="Straight Connector 5139"/>
          <p:cNvCxnSpPr>
            <a:stCxn id="57" idx="1"/>
          </p:cNvCxnSpPr>
          <p:nvPr/>
        </p:nvCxnSpPr>
        <p:spPr>
          <a:xfrm flipV="1">
            <a:off x="3524133" y="1596417"/>
            <a:ext cx="987485" cy="135995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7" idx="6"/>
            <a:endCxn id="5138" idx="6"/>
          </p:cNvCxnSpPr>
          <p:nvPr/>
        </p:nvCxnSpPr>
        <p:spPr>
          <a:xfrm flipH="1" flipV="1">
            <a:off x="4918976" y="1703264"/>
            <a:ext cx="264747" cy="194053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4" name="Straight Connector 5143"/>
          <p:cNvCxnSpPr/>
          <p:nvPr/>
        </p:nvCxnSpPr>
        <p:spPr>
          <a:xfrm>
            <a:off x="3505200" y="3181350"/>
            <a:ext cx="14040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3505200" y="3333750"/>
            <a:ext cx="14040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3505200" y="3867150"/>
            <a:ext cx="14040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505200" y="4019550"/>
            <a:ext cx="14040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4504274" y="3272178"/>
            <a:ext cx="59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Track 1</a:t>
            </a:r>
            <a:endParaRPr lang="en-US" sz="1100" dirty="0"/>
          </a:p>
        </p:txBody>
      </p:sp>
      <p:sp>
        <p:nvSpPr>
          <p:cNvPr id="69" name="TextBox 68"/>
          <p:cNvSpPr txBox="1"/>
          <p:nvPr/>
        </p:nvSpPr>
        <p:spPr>
          <a:xfrm>
            <a:off x="4504558" y="3967786"/>
            <a:ext cx="59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Track 2</a:t>
            </a:r>
            <a:endParaRPr lang="en-US" sz="1100" dirty="0"/>
          </a:p>
        </p:txBody>
      </p:sp>
      <p:cxnSp>
        <p:nvCxnSpPr>
          <p:cNvPr id="5146" name="Straight Connector 5145"/>
          <p:cNvCxnSpPr/>
          <p:nvPr/>
        </p:nvCxnSpPr>
        <p:spPr>
          <a:xfrm>
            <a:off x="3810000" y="3133286"/>
            <a:ext cx="0" cy="8908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810000" y="3820274"/>
            <a:ext cx="0" cy="8908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3733800" y="4311470"/>
            <a:ext cx="0" cy="8908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3745159" y="4215140"/>
            <a:ext cx="793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Gap in Rail</a:t>
            </a:r>
            <a:endParaRPr lang="en-US" sz="1100" dirty="0"/>
          </a:p>
        </p:txBody>
      </p:sp>
      <p:pic>
        <p:nvPicPr>
          <p:cNvPr id="5147" name="Picture 10" descr="Diodes Selection Guide | Engineering360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6" r="24590"/>
          <a:stretch/>
        </p:blipFill>
        <p:spPr bwMode="auto">
          <a:xfrm>
            <a:off x="3594301" y="2767599"/>
            <a:ext cx="576189" cy="37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0" descr="Diodes Selection Guide | Engineering360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6" r="24590"/>
          <a:stretch/>
        </p:blipFill>
        <p:spPr bwMode="auto">
          <a:xfrm flipH="1">
            <a:off x="3531965" y="3449764"/>
            <a:ext cx="576189" cy="37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49" name="Straight Connector 5148"/>
          <p:cNvCxnSpPr>
            <a:stCxn id="5147" idx="1"/>
          </p:cNvCxnSpPr>
          <p:nvPr/>
        </p:nvCxnSpPr>
        <p:spPr>
          <a:xfrm>
            <a:off x="3594301" y="2956371"/>
            <a:ext cx="0" cy="224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4176932" y="2952750"/>
            <a:ext cx="0" cy="224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526302" y="3642171"/>
            <a:ext cx="0" cy="224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108933" y="3638550"/>
            <a:ext cx="0" cy="224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876800" y="3132112"/>
            <a:ext cx="0" cy="8908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4876800" y="3819100"/>
            <a:ext cx="0" cy="8908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1" name="Straight Arrow Connector 5150"/>
          <p:cNvCxnSpPr/>
          <p:nvPr/>
        </p:nvCxnSpPr>
        <p:spPr>
          <a:xfrm flipH="1" flipV="1">
            <a:off x="4444310" y="3867150"/>
            <a:ext cx="1200565" cy="478795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644628" y="4019550"/>
            <a:ext cx="3066204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Isolated section only powered for one travel direction as diode blocks  polarity for the other</a:t>
            </a:r>
            <a:endParaRPr lang="en-US" dirty="0"/>
          </a:p>
        </p:txBody>
      </p:sp>
      <p:cxnSp>
        <p:nvCxnSpPr>
          <p:cNvPr id="87" name="Straight Arrow Connector 86"/>
          <p:cNvCxnSpPr>
            <a:endCxn id="43" idx="2"/>
          </p:cNvCxnSpPr>
          <p:nvPr/>
        </p:nvCxnSpPr>
        <p:spPr>
          <a:xfrm flipH="1">
            <a:off x="5861721" y="590550"/>
            <a:ext cx="1086174" cy="947410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>
            <a:off x="5867401" y="590550"/>
            <a:ext cx="1086172" cy="1219200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954173" y="172819"/>
            <a:ext cx="1829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“At Point” detectors activate polarity relay for one or the other direction: Arriving Shay starts </a:t>
            </a:r>
            <a:r>
              <a:rPr lang="en-US" sz="1200" dirty="0" err="1" smtClean="0"/>
              <a:t>Heisler</a:t>
            </a:r>
            <a:r>
              <a:rPr lang="en-US" sz="1200" dirty="0" smtClean="0"/>
              <a:t> and vice versa</a:t>
            </a:r>
            <a:endParaRPr lang="en-US" sz="1200" dirty="0"/>
          </a:p>
        </p:txBody>
      </p:sp>
      <p:sp>
        <p:nvSpPr>
          <p:cNvPr id="39" name="Rectangle 38"/>
          <p:cNvSpPr/>
          <p:nvPr/>
        </p:nvSpPr>
        <p:spPr>
          <a:xfrm>
            <a:off x="307975" y="1703264"/>
            <a:ext cx="953429" cy="368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Elbow Connector 40"/>
          <p:cNvCxnSpPr/>
          <p:nvPr/>
        </p:nvCxnSpPr>
        <p:spPr>
          <a:xfrm flipV="1">
            <a:off x="460375" y="2037748"/>
            <a:ext cx="801029" cy="33612"/>
          </a:xfrm>
          <a:prstGeom prst="bentConnector3">
            <a:avLst>
              <a:gd name="adj1" fmla="val 56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/>
          <p:nvPr/>
        </p:nvCxnSpPr>
        <p:spPr>
          <a:xfrm rot="5400000" flipH="1" flipV="1">
            <a:off x="321579" y="2442772"/>
            <a:ext cx="1758070" cy="492027"/>
          </a:xfrm>
          <a:prstGeom prst="bentConnector3">
            <a:avLst>
              <a:gd name="adj1" fmla="val 10037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106"/>
          <p:cNvCxnSpPr/>
          <p:nvPr/>
        </p:nvCxnSpPr>
        <p:spPr>
          <a:xfrm rot="5400000" flipH="1" flipV="1">
            <a:off x="657915" y="2559438"/>
            <a:ext cx="1309799" cy="267627"/>
          </a:xfrm>
          <a:prstGeom prst="bentConnector3">
            <a:avLst>
              <a:gd name="adj1" fmla="val 10002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60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rduino Nano compatible board - Joelektron Sto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94" t="30141" r="14365" b="28623"/>
          <a:stretch/>
        </p:blipFill>
        <p:spPr bwMode="auto">
          <a:xfrm>
            <a:off x="5791200" y="686714"/>
            <a:ext cx="3043197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96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rduino Nano compatible board - Joelektron Sto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94" t="30141" r="14365" b="28623"/>
          <a:stretch/>
        </p:blipFill>
        <p:spPr bwMode="auto">
          <a:xfrm>
            <a:off x="5791200" y="686714"/>
            <a:ext cx="3043197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2" t="29731" r="77031" b="50267"/>
          <a:stretch/>
        </p:blipFill>
        <p:spPr bwMode="auto">
          <a:xfrm>
            <a:off x="3124200" y="95478"/>
            <a:ext cx="1821484" cy="1182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401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rduino Nano compatible board - Joelektron Sto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94" t="30141" r="14365" b="28623"/>
          <a:stretch/>
        </p:blipFill>
        <p:spPr bwMode="auto">
          <a:xfrm>
            <a:off x="5791200" y="686714"/>
            <a:ext cx="3043197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2" t="29731" r="77031" b="50267"/>
          <a:stretch/>
        </p:blipFill>
        <p:spPr bwMode="auto">
          <a:xfrm>
            <a:off x="3124200" y="95478"/>
            <a:ext cx="1821484" cy="1182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SG90 Micro Small 9g Servo Motor 1.5K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48000" y="1337945"/>
            <a:ext cx="2202738" cy="220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98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rduino Nano compatible board - Joelektron Sto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94" t="30141" r="14365" b="28623"/>
          <a:stretch/>
        </p:blipFill>
        <p:spPr bwMode="auto">
          <a:xfrm>
            <a:off x="5791200" y="686714"/>
            <a:ext cx="3043197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2" t="29731" r="77031" b="50267"/>
          <a:stretch/>
        </p:blipFill>
        <p:spPr bwMode="auto">
          <a:xfrm>
            <a:off x="3124200" y="95478"/>
            <a:ext cx="1821484" cy="1182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 descr="In-Depth: Interface Two Channel Relay Module with Arduin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39"/>
          <a:stretch/>
        </p:blipFill>
        <p:spPr bwMode="auto">
          <a:xfrm>
            <a:off x="1371600" y="3744510"/>
            <a:ext cx="2625109" cy="118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SG90 Micro Small 9g Servo Motor 1.5K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48000" y="1337945"/>
            <a:ext cx="2202738" cy="220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81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rduino Nano compatible board - Joelektron Sto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94" t="30141" r="14365" b="28623"/>
          <a:stretch/>
        </p:blipFill>
        <p:spPr bwMode="auto">
          <a:xfrm>
            <a:off x="5791200" y="686714"/>
            <a:ext cx="3043197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2" t="29731" r="77031" b="50267"/>
          <a:stretch/>
        </p:blipFill>
        <p:spPr bwMode="auto">
          <a:xfrm>
            <a:off x="3124200" y="95478"/>
            <a:ext cx="1821484" cy="1182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 descr="In-Depth: Interface Two Channel Relay Module with Arduin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39"/>
          <a:stretch/>
        </p:blipFill>
        <p:spPr bwMode="auto">
          <a:xfrm>
            <a:off x="1371600" y="3744510"/>
            <a:ext cx="2625109" cy="118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G90 Micro Small 9g Servo Motor 1.5K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48000" y="1337945"/>
            <a:ext cx="2202738" cy="220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LocoNet Interface Breakout Board with Grove Port from IoTT ...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97"/>
          <a:stretch/>
        </p:blipFill>
        <p:spPr bwMode="auto">
          <a:xfrm>
            <a:off x="198425" y="1809750"/>
            <a:ext cx="2057400" cy="107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50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76" r="13538"/>
          <a:stretch/>
        </p:blipFill>
        <p:spPr bwMode="auto">
          <a:xfrm>
            <a:off x="0" y="0"/>
            <a:ext cx="9158484" cy="5143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635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rduino Nano compatible board - Joelektron Sto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94" t="30141" r="14365" b="28623"/>
          <a:stretch/>
        </p:blipFill>
        <p:spPr bwMode="auto">
          <a:xfrm>
            <a:off x="3352800" y="666750"/>
            <a:ext cx="3043197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2" t="29731" r="77031" b="50267"/>
          <a:stretch/>
        </p:blipFill>
        <p:spPr bwMode="auto">
          <a:xfrm>
            <a:off x="316383" y="209550"/>
            <a:ext cx="1821484" cy="1182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PCA9685 LED controller and ESP32 example | ESP32 Learni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0" t="5839" r="10749" b="50000"/>
          <a:stretch/>
        </p:blipFill>
        <p:spPr bwMode="auto">
          <a:xfrm>
            <a:off x="5939852" y="1584720"/>
            <a:ext cx="2899348" cy="128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n-Depth: Interface Two Channel Relay Module with Arduino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39"/>
          <a:stretch/>
        </p:blipFill>
        <p:spPr bwMode="auto">
          <a:xfrm>
            <a:off x="318212" y="3277144"/>
            <a:ext cx="1974850" cy="89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G90 Micro Small 9g Servo Motor 1.5K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18440" y="971550"/>
            <a:ext cx="2202738" cy="220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95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C:\Users\Hans Tanner\OneDrive\IoTT\Video#46 HiRes Block Detector with TF Mini\Pictures\IMG_20200702_17254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220200" cy="518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438150"/>
            <a:ext cx="594028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Relay inputs connected to IO Pins 11 and 12 …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604721" y="4400550"/>
            <a:ext cx="661007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…and DC input and track receptacles on the output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9186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409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1352550"/>
            <a:ext cx="30480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2876550"/>
            <a:ext cx="30480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64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4019550"/>
            <a:ext cx="30480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59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-2345" y="936380"/>
            <a:ext cx="30480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1214218"/>
            <a:ext cx="30480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2828486"/>
            <a:ext cx="3048000" cy="3528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8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C:\Users\Hans Tanner\OneDrive\IoTT\Video#46 HiRes Block Detector with TF Mini\Pictures\IMG_20200702_1753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33800" y="3147358"/>
            <a:ext cx="5410200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LocoNet</a:t>
            </a:r>
            <a:r>
              <a:rPr lang="en-US" sz="2400" dirty="0" smtClean="0"/>
              <a:t> Interface Breakout board to IO pins 7 (</a:t>
            </a:r>
            <a:r>
              <a:rPr lang="en-US" sz="2400" dirty="0" err="1" smtClean="0"/>
              <a:t>Tx</a:t>
            </a:r>
            <a:r>
              <a:rPr lang="en-US" sz="2400" dirty="0" smtClean="0"/>
              <a:t>) and 8 (Rx) using jumper wire</a:t>
            </a:r>
          </a:p>
          <a:p>
            <a:endParaRPr lang="en-US" sz="2400" dirty="0"/>
          </a:p>
          <a:p>
            <a:r>
              <a:rPr lang="en-US" sz="2400" dirty="0" smtClean="0"/>
              <a:t>Note: Modify Interface board for 5V signal level of Nano</a:t>
            </a:r>
            <a:endParaRPr lang="en-US" sz="2400" dirty="0"/>
          </a:p>
        </p:txBody>
      </p:sp>
      <p:pic>
        <p:nvPicPr>
          <p:cNvPr id="30724" name="Picture 4" descr="I sell on Tindi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355688"/>
            <a:ext cx="1416148" cy="73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88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956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38" b="13299"/>
          <a:stretch/>
        </p:blipFill>
        <p:spPr bwMode="auto">
          <a:xfrm>
            <a:off x="0" y="0"/>
            <a:ext cx="9144000" cy="5157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990600" y="2592852"/>
            <a:ext cx="30480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90600" y="3084048"/>
            <a:ext cx="30480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61162" y="514350"/>
            <a:ext cx="6858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72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1463920"/>
            <a:ext cx="30480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2336116"/>
            <a:ext cx="30480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1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533400" y="-95250"/>
            <a:ext cx="10645646" cy="5830036"/>
            <a:chOff x="-533400" y="-95250"/>
            <a:chExt cx="10645646" cy="5830036"/>
          </a:xfrm>
        </p:grpSpPr>
        <p:grpSp>
          <p:nvGrpSpPr>
            <p:cNvPr id="2" name="Group 1"/>
            <p:cNvGrpSpPr/>
            <p:nvPr/>
          </p:nvGrpSpPr>
          <p:grpSpPr>
            <a:xfrm>
              <a:off x="-533400" y="-95250"/>
              <a:ext cx="5540246" cy="2920036"/>
              <a:chOff x="-838200" y="-476250"/>
              <a:chExt cx="11560046" cy="6092825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-76200" y="-476250"/>
                <a:ext cx="10798046" cy="1539875"/>
                <a:chOff x="-76200" y="0"/>
                <a:chExt cx="10798046" cy="1539875"/>
              </a:xfrm>
            </p:grpSpPr>
            <p:pic>
              <p:nvPicPr>
                <p:cNvPr id="13315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762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6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47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7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71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8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95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9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19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40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43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41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67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43" name="Group 42"/>
              <p:cNvGrpSpPr/>
              <p:nvPr/>
            </p:nvGrpSpPr>
            <p:grpSpPr>
              <a:xfrm>
                <a:off x="-838200" y="1050300"/>
                <a:ext cx="10798046" cy="1539875"/>
                <a:chOff x="-76200" y="0"/>
                <a:chExt cx="10798046" cy="1539875"/>
              </a:xfrm>
            </p:grpSpPr>
            <p:pic>
              <p:nvPicPr>
                <p:cNvPr id="44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762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45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47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46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71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47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95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48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19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49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43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0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67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51" name="Group 50"/>
              <p:cNvGrpSpPr/>
              <p:nvPr/>
            </p:nvGrpSpPr>
            <p:grpSpPr>
              <a:xfrm>
                <a:off x="-76200" y="2574300"/>
                <a:ext cx="10798046" cy="1539875"/>
                <a:chOff x="-76200" y="0"/>
                <a:chExt cx="10798046" cy="1539875"/>
              </a:xfrm>
            </p:grpSpPr>
            <p:pic>
              <p:nvPicPr>
                <p:cNvPr id="52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762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3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47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4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71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5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95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6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19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7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43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8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67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59" name="Group 58"/>
              <p:cNvGrpSpPr/>
              <p:nvPr/>
            </p:nvGrpSpPr>
            <p:grpSpPr>
              <a:xfrm>
                <a:off x="-838200" y="4076700"/>
                <a:ext cx="10798046" cy="1539875"/>
                <a:chOff x="-76200" y="0"/>
                <a:chExt cx="10798046" cy="1539875"/>
              </a:xfrm>
            </p:grpSpPr>
            <p:pic>
              <p:nvPicPr>
                <p:cNvPr id="60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762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61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47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62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71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63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95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64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19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65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43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66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67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35" name="Group 34"/>
            <p:cNvGrpSpPr/>
            <p:nvPr/>
          </p:nvGrpSpPr>
          <p:grpSpPr>
            <a:xfrm>
              <a:off x="4572000" y="-95250"/>
              <a:ext cx="5540246" cy="2920036"/>
              <a:chOff x="-838200" y="-476250"/>
              <a:chExt cx="11560046" cy="6092825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-76200" y="-476250"/>
                <a:ext cx="10798046" cy="1539875"/>
                <a:chOff x="-76200" y="0"/>
                <a:chExt cx="10798046" cy="1539875"/>
              </a:xfrm>
            </p:grpSpPr>
            <p:pic>
              <p:nvPicPr>
                <p:cNvPr id="91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762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92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47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93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71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94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95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95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19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96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43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97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67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67" name="Group 66"/>
              <p:cNvGrpSpPr/>
              <p:nvPr/>
            </p:nvGrpSpPr>
            <p:grpSpPr>
              <a:xfrm>
                <a:off x="-838200" y="1050300"/>
                <a:ext cx="10798046" cy="1539875"/>
                <a:chOff x="-76200" y="0"/>
                <a:chExt cx="10798046" cy="1539875"/>
              </a:xfrm>
            </p:grpSpPr>
            <p:pic>
              <p:nvPicPr>
                <p:cNvPr id="84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762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5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47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6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71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7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95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8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19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9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43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90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67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68" name="Group 67"/>
              <p:cNvGrpSpPr/>
              <p:nvPr/>
            </p:nvGrpSpPr>
            <p:grpSpPr>
              <a:xfrm>
                <a:off x="-76200" y="2574300"/>
                <a:ext cx="10798046" cy="1539875"/>
                <a:chOff x="-76200" y="0"/>
                <a:chExt cx="10798046" cy="1539875"/>
              </a:xfrm>
            </p:grpSpPr>
            <p:pic>
              <p:nvPicPr>
                <p:cNvPr id="77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762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78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47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79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71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0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95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1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19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2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43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3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67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69" name="Group 68"/>
              <p:cNvGrpSpPr/>
              <p:nvPr/>
            </p:nvGrpSpPr>
            <p:grpSpPr>
              <a:xfrm>
                <a:off x="-838200" y="4076700"/>
                <a:ext cx="10798046" cy="1539875"/>
                <a:chOff x="-76200" y="0"/>
                <a:chExt cx="10798046" cy="1539875"/>
              </a:xfrm>
            </p:grpSpPr>
            <p:pic>
              <p:nvPicPr>
                <p:cNvPr id="70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762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71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47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72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71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73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95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74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19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75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43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76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67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98" name="Group 97"/>
            <p:cNvGrpSpPr/>
            <p:nvPr/>
          </p:nvGrpSpPr>
          <p:grpSpPr>
            <a:xfrm>
              <a:off x="-533400" y="2814750"/>
              <a:ext cx="5540246" cy="2920036"/>
              <a:chOff x="-838200" y="-476250"/>
              <a:chExt cx="11560046" cy="6092825"/>
            </a:xfrm>
          </p:grpSpPr>
          <p:grpSp>
            <p:nvGrpSpPr>
              <p:cNvPr id="99" name="Group 98"/>
              <p:cNvGrpSpPr/>
              <p:nvPr/>
            </p:nvGrpSpPr>
            <p:grpSpPr>
              <a:xfrm>
                <a:off x="-76200" y="-476250"/>
                <a:ext cx="10798046" cy="1539875"/>
                <a:chOff x="-76200" y="0"/>
                <a:chExt cx="10798046" cy="1539875"/>
              </a:xfrm>
            </p:grpSpPr>
            <p:pic>
              <p:nvPicPr>
                <p:cNvPr id="124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762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25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47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26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71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27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95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28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19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29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43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30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67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00" name="Group 99"/>
              <p:cNvGrpSpPr/>
              <p:nvPr/>
            </p:nvGrpSpPr>
            <p:grpSpPr>
              <a:xfrm>
                <a:off x="-838200" y="1050300"/>
                <a:ext cx="10798046" cy="1539875"/>
                <a:chOff x="-76200" y="0"/>
                <a:chExt cx="10798046" cy="1539875"/>
              </a:xfrm>
            </p:grpSpPr>
            <p:pic>
              <p:nvPicPr>
                <p:cNvPr id="117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762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18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47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19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71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20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95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21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19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22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43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23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67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01" name="Group 100"/>
              <p:cNvGrpSpPr/>
              <p:nvPr/>
            </p:nvGrpSpPr>
            <p:grpSpPr>
              <a:xfrm>
                <a:off x="-76200" y="2574300"/>
                <a:ext cx="10798046" cy="1539875"/>
                <a:chOff x="-76200" y="0"/>
                <a:chExt cx="10798046" cy="1539875"/>
              </a:xfrm>
            </p:grpSpPr>
            <p:pic>
              <p:nvPicPr>
                <p:cNvPr id="110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762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11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47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12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71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13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95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14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19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15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43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16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67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02" name="Group 101"/>
              <p:cNvGrpSpPr/>
              <p:nvPr/>
            </p:nvGrpSpPr>
            <p:grpSpPr>
              <a:xfrm>
                <a:off x="-838200" y="4076700"/>
                <a:ext cx="10798046" cy="1539875"/>
                <a:chOff x="-76200" y="0"/>
                <a:chExt cx="10798046" cy="1539875"/>
              </a:xfrm>
            </p:grpSpPr>
            <p:pic>
              <p:nvPicPr>
                <p:cNvPr id="103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762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4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47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5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71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6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95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7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19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8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43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9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67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131" name="Group 130"/>
            <p:cNvGrpSpPr/>
            <p:nvPr/>
          </p:nvGrpSpPr>
          <p:grpSpPr>
            <a:xfrm>
              <a:off x="4572000" y="2814750"/>
              <a:ext cx="5540246" cy="2920036"/>
              <a:chOff x="-838200" y="-476250"/>
              <a:chExt cx="11560046" cy="6092825"/>
            </a:xfrm>
          </p:grpSpPr>
          <p:grpSp>
            <p:nvGrpSpPr>
              <p:cNvPr id="132" name="Group 131"/>
              <p:cNvGrpSpPr/>
              <p:nvPr/>
            </p:nvGrpSpPr>
            <p:grpSpPr>
              <a:xfrm>
                <a:off x="-76200" y="-476250"/>
                <a:ext cx="10798046" cy="1539875"/>
                <a:chOff x="-76200" y="0"/>
                <a:chExt cx="10798046" cy="1539875"/>
              </a:xfrm>
            </p:grpSpPr>
            <p:pic>
              <p:nvPicPr>
                <p:cNvPr id="157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762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58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47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59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71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60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95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61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19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62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43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63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67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33" name="Group 132"/>
              <p:cNvGrpSpPr/>
              <p:nvPr/>
            </p:nvGrpSpPr>
            <p:grpSpPr>
              <a:xfrm>
                <a:off x="-838200" y="1050300"/>
                <a:ext cx="10798046" cy="1539875"/>
                <a:chOff x="-76200" y="0"/>
                <a:chExt cx="10798046" cy="1539875"/>
              </a:xfrm>
            </p:grpSpPr>
            <p:pic>
              <p:nvPicPr>
                <p:cNvPr id="150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762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51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47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52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71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53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95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54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19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55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43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56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67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34" name="Group 133"/>
              <p:cNvGrpSpPr/>
              <p:nvPr/>
            </p:nvGrpSpPr>
            <p:grpSpPr>
              <a:xfrm>
                <a:off x="-76200" y="2574300"/>
                <a:ext cx="10798046" cy="1539875"/>
                <a:chOff x="-76200" y="0"/>
                <a:chExt cx="10798046" cy="1539875"/>
              </a:xfrm>
            </p:grpSpPr>
            <p:pic>
              <p:nvPicPr>
                <p:cNvPr id="143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762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44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47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45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71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46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95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47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19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48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43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49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67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35" name="Group 134"/>
              <p:cNvGrpSpPr/>
              <p:nvPr/>
            </p:nvGrpSpPr>
            <p:grpSpPr>
              <a:xfrm>
                <a:off x="-838200" y="4076700"/>
                <a:ext cx="10798046" cy="1539875"/>
                <a:chOff x="-76200" y="0"/>
                <a:chExt cx="10798046" cy="1539875"/>
              </a:xfrm>
            </p:grpSpPr>
            <p:pic>
              <p:nvPicPr>
                <p:cNvPr id="136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762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37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47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38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71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39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95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40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19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41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43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42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67800" y="0"/>
                  <a:ext cx="1654046" cy="153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46188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2266950"/>
            <a:ext cx="30480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11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C:\Users\Hans Tanner\OneDrive\IoTT\Video#46 HiRes Block Detector with TF Mini\Pictures\IMG_20200702_17573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" y="3437007"/>
            <a:ext cx="60960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TF Mini Plus connected to IO pins 2&amp;3 of the Nano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7556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97" r="19179" b="4684"/>
          <a:stretch/>
        </p:blipFill>
        <p:spPr bwMode="auto">
          <a:xfrm>
            <a:off x="-1" y="1"/>
            <a:ext cx="9144001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827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919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1526052"/>
            <a:ext cx="3048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60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1962150"/>
            <a:ext cx="30480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44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756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" t="2187" r="4465" b="7556"/>
          <a:stretch/>
        </p:blipFill>
        <p:spPr bwMode="auto">
          <a:xfrm>
            <a:off x="0" y="-1"/>
            <a:ext cx="9144000" cy="5152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19400" y="4476750"/>
            <a:ext cx="60960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Servo connected to IO pin 9 of the Nano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7030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593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277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C:\Users\Hans Tanner\OneDrive\IoTT\Archive\Video#40 Layout Control Principles\Materials\Materials\Slide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444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352800" y="1352550"/>
            <a:ext cx="66294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Servo.h</a:t>
            </a:r>
            <a:r>
              <a:rPr lang="en-US" sz="2400" dirty="0" smtClean="0"/>
              <a:t> and </a:t>
            </a:r>
            <a:r>
              <a:rPr lang="en-US" sz="2400" dirty="0" err="1" smtClean="0"/>
              <a:t>LocoNet.h</a:t>
            </a:r>
            <a:r>
              <a:rPr lang="en-US" sz="2400" dirty="0" smtClean="0"/>
              <a:t> are not compatible. Compiling generates a lot of errors.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0" y="1504950"/>
            <a:ext cx="1524000" cy="3092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own Arrow 3"/>
          <p:cNvSpPr/>
          <p:nvPr/>
        </p:nvSpPr>
        <p:spPr>
          <a:xfrm rot="2525055">
            <a:off x="3878784" y="2204251"/>
            <a:ext cx="1066800" cy="17526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41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C:\Users\Hans Tanner\OneDrive\IoTT\Video#46 HiRes Block Detector with TF Mini\Pictures\IMG_20200702_18063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80" y="4292157"/>
            <a:ext cx="64770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PCA9685 module  connected to analog pins 4 &amp; 5 of the Nano, Servo connected to PCA9685 Port 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4805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ans Tanner\OneDrive\IoTT\Video#17\Pictures\IMG_20190403_21175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000250" y="-2000250"/>
            <a:ext cx="5143501" cy="914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600" y="380345"/>
            <a:ext cx="8839200" cy="470898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10000" b="1" dirty="0" smtClean="0">
                <a:ln w="50800"/>
                <a:solidFill>
                  <a:srgbClr val="FFFF00"/>
                </a:solidFill>
              </a:rPr>
              <a:t>DIY DCC</a:t>
            </a:r>
          </a:p>
          <a:p>
            <a:pPr algn="ctr"/>
            <a:r>
              <a:rPr lang="en-US" sz="10000" b="1" dirty="0" smtClean="0">
                <a:ln w="50800"/>
                <a:solidFill>
                  <a:srgbClr val="92D050"/>
                </a:solidFill>
              </a:rPr>
              <a:t>16 </a:t>
            </a:r>
            <a:r>
              <a:rPr lang="en-US" sz="10000" b="1" dirty="0">
                <a:ln w="50800"/>
                <a:solidFill>
                  <a:srgbClr val="92D050"/>
                </a:solidFill>
              </a:rPr>
              <a:t>Channel</a:t>
            </a:r>
            <a:endParaRPr lang="en-US" sz="10000" b="1" dirty="0" smtClean="0">
              <a:ln w="50800"/>
              <a:solidFill>
                <a:srgbClr val="92D050"/>
              </a:solidFill>
            </a:endParaRPr>
          </a:p>
          <a:p>
            <a:pPr algn="ctr"/>
            <a:r>
              <a:rPr lang="en-US" sz="10000" b="1" dirty="0" smtClean="0">
                <a:ln w="50800"/>
                <a:solidFill>
                  <a:srgbClr val="FFFF00"/>
                </a:solidFill>
              </a:rPr>
              <a:t>Servo Decoder</a:t>
            </a:r>
            <a:endParaRPr lang="en-US" sz="8000" b="1" dirty="0" smtClean="0">
              <a:ln w="50800"/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22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13518" cy="5695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761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914400" y="588123"/>
            <a:ext cx="7415432" cy="3475984"/>
            <a:chOff x="914400" y="742950"/>
            <a:chExt cx="7315200" cy="3429000"/>
          </a:xfrm>
        </p:grpSpPr>
        <p:grpSp>
          <p:nvGrpSpPr>
            <p:cNvPr id="14" name="Group 13"/>
            <p:cNvGrpSpPr/>
            <p:nvPr/>
          </p:nvGrpSpPr>
          <p:grpSpPr>
            <a:xfrm>
              <a:off x="914400" y="742950"/>
              <a:ext cx="2895600" cy="3429000"/>
              <a:chOff x="1295400" y="539848"/>
              <a:chExt cx="2895600" cy="3429000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1295400" y="958948"/>
                <a:ext cx="2590800" cy="25908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2590800" y="539848"/>
                <a:ext cx="1600200" cy="3429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 flipH="1">
              <a:off x="5334000" y="742950"/>
              <a:ext cx="2895600" cy="3429000"/>
              <a:chOff x="1295400" y="539848"/>
              <a:chExt cx="2895600" cy="3429000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1295400" y="958948"/>
                <a:ext cx="2590800" cy="25908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2590800" y="539848"/>
                <a:ext cx="1600200" cy="3429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3" name="Straight Connector 12"/>
            <p:cNvCxnSpPr>
              <a:endCxn id="16" idx="0"/>
            </p:cNvCxnSpPr>
            <p:nvPr/>
          </p:nvCxnSpPr>
          <p:spPr>
            <a:xfrm>
              <a:off x="2209800" y="1162050"/>
              <a:ext cx="47244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5" idx="4"/>
              <a:endCxn id="16" idx="4"/>
            </p:cNvCxnSpPr>
            <p:nvPr/>
          </p:nvCxnSpPr>
          <p:spPr>
            <a:xfrm>
              <a:off x="2209800" y="3752850"/>
              <a:ext cx="47244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628900" y="1428750"/>
              <a:ext cx="39243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223868" y="1162050"/>
              <a:ext cx="419100" cy="2667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6543236" y="1162050"/>
              <a:ext cx="419100" cy="2667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/>
          <p:cNvSpPr txBox="1"/>
          <p:nvPr/>
        </p:nvSpPr>
        <p:spPr>
          <a:xfrm>
            <a:off x="5906498" y="724989"/>
            <a:ext cx="59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Track 1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>
            <a:off x="5906498" y="1292973"/>
            <a:ext cx="59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Track 2</a:t>
            </a:r>
            <a:endParaRPr lang="en-US" sz="1100" dirty="0"/>
          </a:p>
        </p:txBody>
      </p:sp>
      <p:pic>
        <p:nvPicPr>
          <p:cNvPr id="513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242" y="1236998"/>
            <a:ext cx="1198758" cy="52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4065989" y="1717163"/>
            <a:ext cx="5822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Heisler</a:t>
            </a:r>
            <a:endParaRPr lang="en-US" sz="1100" dirty="0"/>
          </a:p>
        </p:txBody>
      </p:sp>
      <p:pic>
        <p:nvPicPr>
          <p:cNvPr id="5137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8"/>
          <a:stretch/>
        </p:blipFill>
        <p:spPr bwMode="auto">
          <a:xfrm flipH="1">
            <a:off x="3733800" y="597447"/>
            <a:ext cx="1433317" cy="516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5030815" y="466642"/>
            <a:ext cx="4539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Shay</a:t>
            </a:r>
            <a:endParaRPr lang="en-US" sz="1100" dirty="0"/>
          </a:p>
        </p:txBody>
      </p:sp>
      <p:sp>
        <p:nvSpPr>
          <p:cNvPr id="2" name="Oval 1"/>
          <p:cNvSpPr/>
          <p:nvPr/>
        </p:nvSpPr>
        <p:spPr>
          <a:xfrm>
            <a:off x="2101590" y="1108563"/>
            <a:ext cx="184410" cy="1844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1902689" y="1292973"/>
            <a:ext cx="5709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Sensor</a:t>
            </a:r>
            <a:endParaRPr lang="en-US" sz="1100" dirty="0"/>
          </a:p>
        </p:txBody>
      </p:sp>
      <p:cxnSp>
        <p:nvCxnSpPr>
          <p:cNvPr id="4" name="Straight Arrow Connector 3"/>
          <p:cNvCxnSpPr>
            <a:stCxn id="2" idx="6"/>
          </p:cNvCxnSpPr>
          <p:nvPr/>
        </p:nvCxnSpPr>
        <p:spPr>
          <a:xfrm flipV="1">
            <a:off x="2286000" y="1012965"/>
            <a:ext cx="1371600" cy="187803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2286000" y="1200768"/>
            <a:ext cx="1371600" cy="82551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" idx="2"/>
          </p:cNvCxnSpPr>
          <p:nvPr/>
        </p:nvCxnSpPr>
        <p:spPr>
          <a:xfrm flipH="1">
            <a:off x="990600" y="1200768"/>
            <a:ext cx="1110990" cy="64720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80392" y="2816973"/>
            <a:ext cx="656820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Potential viewing field of sensor at this position when it turns up to 180°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630894" y="728946"/>
            <a:ext cx="11897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Track 1 Detection</a:t>
            </a:r>
            <a:endParaRPr lang="en-US" sz="1100" dirty="0"/>
          </a:p>
        </p:txBody>
      </p:sp>
      <p:sp>
        <p:nvSpPr>
          <p:cNvPr id="84" name="TextBox 83"/>
          <p:cNvSpPr txBox="1"/>
          <p:nvPr/>
        </p:nvSpPr>
        <p:spPr>
          <a:xfrm>
            <a:off x="2630894" y="1296930"/>
            <a:ext cx="11897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Track 2 Detection</a:t>
            </a:r>
            <a:endParaRPr lang="en-US" sz="1100" dirty="0"/>
          </a:p>
        </p:txBody>
      </p:sp>
      <p:sp>
        <p:nvSpPr>
          <p:cNvPr id="19" name="Oval 18"/>
          <p:cNvSpPr/>
          <p:nvPr/>
        </p:nvSpPr>
        <p:spPr>
          <a:xfrm>
            <a:off x="2111691" y="627662"/>
            <a:ext cx="926921" cy="926921"/>
          </a:xfrm>
          <a:prstGeom prst="ellipse">
            <a:avLst/>
          </a:prstGeom>
          <a:solidFill>
            <a:srgbClr val="FFC0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1259682" y="3867150"/>
            <a:ext cx="926921" cy="926921"/>
          </a:xfrm>
          <a:prstGeom prst="ellipse">
            <a:avLst/>
          </a:prstGeom>
          <a:solidFill>
            <a:srgbClr val="FFC0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600200" y="4022832"/>
            <a:ext cx="644172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Potentially critical area: A train in this section might become invisible as it is behind another train located closer to the sensor</a:t>
            </a:r>
            <a:endParaRPr lang="en-US" dirty="0"/>
          </a:p>
        </p:txBody>
      </p:sp>
      <p:sp>
        <p:nvSpPr>
          <p:cNvPr id="86" name="Oval 85"/>
          <p:cNvSpPr/>
          <p:nvPr/>
        </p:nvSpPr>
        <p:spPr>
          <a:xfrm>
            <a:off x="7162800" y="767086"/>
            <a:ext cx="1269799" cy="1269799"/>
          </a:xfrm>
          <a:prstGeom prst="ellipse">
            <a:avLst/>
          </a:prstGeom>
          <a:solidFill>
            <a:srgbClr val="FFC0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72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82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508490"/>
            <a:ext cx="3048000" cy="13364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2683120"/>
            <a:ext cx="3048000" cy="8792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26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82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1837886"/>
            <a:ext cx="3048000" cy="838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3524250"/>
            <a:ext cx="3048000" cy="419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590550"/>
            <a:ext cx="3048000" cy="198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98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2571750"/>
            <a:ext cx="3048000" cy="167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26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819150"/>
            <a:ext cx="3048000" cy="2209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37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42" r="26923" b="4547"/>
          <a:stretch/>
        </p:blipFill>
        <p:spPr bwMode="auto">
          <a:xfrm>
            <a:off x="-1" y="0"/>
            <a:ext cx="9074359" cy="516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68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1200150"/>
            <a:ext cx="3048000" cy="838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5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3790950"/>
            <a:ext cx="304800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38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514350"/>
            <a:ext cx="3048000" cy="1600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6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2045384"/>
            <a:ext cx="3048000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62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1733550"/>
            <a:ext cx="5029200" cy="24595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38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645648"/>
            <a:ext cx="5029200" cy="18499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77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2550648"/>
            <a:ext cx="5029200" cy="10879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89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3666686"/>
            <a:ext cx="5029200" cy="838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57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6" t="4376" r="6000" b="7555"/>
          <a:stretch/>
        </p:blipFill>
        <p:spPr bwMode="auto">
          <a:xfrm>
            <a:off x="0" y="0"/>
            <a:ext cx="9144000" cy="5125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13431" y="4242107"/>
            <a:ext cx="171713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Lidar Sensor</a:t>
            </a:r>
            <a:endParaRPr lang="en-US" sz="24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2743200" y="4242107"/>
            <a:ext cx="970231" cy="23083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43128" y="1957685"/>
            <a:ext cx="187301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Polarity Relay</a:t>
            </a:r>
            <a:endParaRPr lang="en-US" sz="24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838200" y="2419350"/>
            <a:ext cx="341434" cy="114300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34200" y="2419350"/>
            <a:ext cx="177997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Rail Isolation</a:t>
            </a:r>
            <a:endParaRPr lang="en-US" sz="2400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713431" y="2495550"/>
            <a:ext cx="3220770" cy="91440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934200" y="1428750"/>
            <a:ext cx="2" cy="90296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0" idx="1"/>
          </p:cNvCxnSpPr>
          <p:nvPr/>
        </p:nvCxnSpPr>
        <p:spPr>
          <a:xfrm flipH="1" flipV="1">
            <a:off x="5600701" y="3782675"/>
            <a:ext cx="723899" cy="1050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324600" y="3562350"/>
            <a:ext cx="127791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Diode (!)</a:t>
            </a:r>
            <a:endParaRPr lang="en-US" sz="2400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657600" y="671215"/>
            <a:ext cx="990600" cy="60513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871692" y="209550"/>
            <a:ext cx="83779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Shay </a:t>
            </a:r>
            <a:endParaRPr lang="en-US" sz="2400" dirty="0"/>
          </a:p>
        </p:txBody>
      </p:sp>
      <p:cxnSp>
        <p:nvCxnSpPr>
          <p:cNvPr id="27" name="Straight Arrow Connector 26"/>
          <p:cNvCxnSpPr>
            <a:stCxn id="28" idx="1"/>
          </p:cNvCxnSpPr>
          <p:nvPr/>
        </p:nvCxnSpPr>
        <p:spPr>
          <a:xfrm flipH="1">
            <a:off x="5430568" y="592783"/>
            <a:ext cx="1884632" cy="136490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315200" y="361950"/>
            <a:ext cx="112242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Heisler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31" name="AutoShape 4" descr="Image result for smile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599" y="213721"/>
            <a:ext cx="450459" cy="450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004" y="366121"/>
            <a:ext cx="450459" cy="457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650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BlueHat Signaling and Lighting for the IoTT Stick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" y="-247650"/>
            <a:ext cx="7003256" cy="466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WS2812 LED 5050 RGB 8x8 64 LED Matrix for Arduino | Wis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581150"/>
            <a:ext cx="2965938" cy="29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7" descr="I sell on Tindi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333750"/>
            <a:ext cx="1170709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91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83" name="Picture 7" descr="Lazinka Sawmill - High Desert Muse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880727"/>
            <a:ext cx="2619375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/>
          <p:cNvGrpSpPr/>
          <p:nvPr/>
        </p:nvGrpSpPr>
        <p:grpSpPr>
          <a:xfrm>
            <a:off x="1652368" y="1295393"/>
            <a:ext cx="5586632" cy="2618734"/>
            <a:chOff x="914400" y="742950"/>
            <a:chExt cx="7315200" cy="3429000"/>
          </a:xfrm>
        </p:grpSpPr>
        <p:grpSp>
          <p:nvGrpSpPr>
            <p:cNvPr id="14" name="Group 13"/>
            <p:cNvGrpSpPr/>
            <p:nvPr/>
          </p:nvGrpSpPr>
          <p:grpSpPr>
            <a:xfrm>
              <a:off x="914400" y="742950"/>
              <a:ext cx="2895600" cy="3429000"/>
              <a:chOff x="1295400" y="539848"/>
              <a:chExt cx="2895600" cy="3429000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1295400" y="958948"/>
                <a:ext cx="2590800" cy="25908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2590800" y="539848"/>
                <a:ext cx="1600200" cy="3429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 flipH="1">
              <a:off x="5334000" y="742950"/>
              <a:ext cx="2895600" cy="3429000"/>
              <a:chOff x="1295400" y="539848"/>
              <a:chExt cx="2895600" cy="3429000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1295400" y="958948"/>
                <a:ext cx="2590800" cy="25908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2590800" y="539848"/>
                <a:ext cx="1600200" cy="3429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3" name="Straight Connector 12"/>
            <p:cNvCxnSpPr>
              <a:endCxn id="16" idx="0"/>
            </p:cNvCxnSpPr>
            <p:nvPr/>
          </p:nvCxnSpPr>
          <p:spPr>
            <a:xfrm>
              <a:off x="2209800" y="1162050"/>
              <a:ext cx="47244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5" idx="4"/>
              <a:endCxn id="16" idx="4"/>
            </p:cNvCxnSpPr>
            <p:nvPr/>
          </p:nvCxnSpPr>
          <p:spPr>
            <a:xfrm>
              <a:off x="2209800" y="3752850"/>
              <a:ext cx="47244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628900" y="1428750"/>
              <a:ext cx="39243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223868" y="1162050"/>
              <a:ext cx="419100" cy="2667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6543236" y="1162050"/>
              <a:ext cx="419100" cy="2667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/>
          <p:cNvSpPr txBox="1"/>
          <p:nvPr/>
        </p:nvSpPr>
        <p:spPr>
          <a:xfrm>
            <a:off x="4090768" y="1295393"/>
            <a:ext cx="59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Track 1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>
            <a:off x="4091052" y="1828793"/>
            <a:ext cx="59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Track 2</a:t>
            </a:r>
            <a:endParaRPr lang="en-US" sz="1100" dirty="0"/>
          </a:p>
        </p:txBody>
      </p:sp>
      <p:sp>
        <p:nvSpPr>
          <p:cNvPr id="5134" name="AutoShape 4" descr="Abernethy Lougheed Heisler locomotive no.33 - North Olympic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3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885950"/>
            <a:ext cx="910737" cy="39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4812462" y="2233209"/>
            <a:ext cx="5822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Heisler</a:t>
            </a:r>
            <a:endParaRPr lang="en-US" sz="1100" dirty="0"/>
          </a:p>
        </p:txBody>
      </p:sp>
      <p:sp>
        <p:nvSpPr>
          <p:cNvPr id="5136" name="AutoShape 7" descr="SHAY GEARED LOCOMOTIVE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37" name="Picture 8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8"/>
          <a:stretch/>
        </p:blipFill>
        <p:spPr bwMode="auto">
          <a:xfrm flipH="1">
            <a:off x="2739726" y="944267"/>
            <a:ext cx="1433317" cy="516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8" name="Picture 2" descr="C:\Users\Hans Tanner\OneDrive\IoTT\Video#46 HiRes Block Detector with TF Mini\Pictures\kisspng-coat-of-arms-free-content-clip-art-cartoon-pine-trees-5aa981f2eb7a60.743483131521058290964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208" y="1807996"/>
            <a:ext cx="513513" cy="65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C:\Users\Hans Tanner\OneDrive\IoTT\Video#46 HiRes Block Detector with TF Mini\Pictures\kisspng-coat-of-arms-free-content-clip-art-cartoon-pine-trees-5aa981f2eb7a60.743483131521058290964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667" y="1659542"/>
            <a:ext cx="513513" cy="65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C:\Users\Hans Tanner\OneDrive\IoTT\Video#46 HiRes Block Detector with TF Mini\Pictures\kisspng-coat-of-arms-free-content-clip-art-cartoon-pine-trees-5aa981f2eb7a60.743483131521058290964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969" y="2322324"/>
            <a:ext cx="513513" cy="65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 descr="C:\Users\Hans Tanner\OneDrive\IoTT\Video#46 HiRes Block Detector with TF Mini\Pictures\kisspng-coat-of-arms-free-content-clip-art-cartoon-pine-trees-5aa981f2eb7a60.743483131521058290964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681560"/>
            <a:ext cx="513513" cy="65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C:\Users\Hans Tanner\OneDrive\IoTT\Video#46 HiRes Block Detector with TF Mini\Pictures\kisspng-coat-of-arms-free-content-clip-art-cartoon-pine-trees-5aa981f2eb7a60.743483131521058290964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141" y="2327121"/>
            <a:ext cx="513513" cy="65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 descr="C:\Users\Hans Tanner\OneDrive\IoTT\Video#46 HiRes Block Detector with TF Mini\Pictures\kisspng-coat-of-arms-free-content-clip-art-cartoon-pine-trees-5aa981f2eb7a60.743483131521058290964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04" y="1732391"/>
            <a:ext cx="513513" cy="65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C:\Users\Hans Tanner\OneDrive\IoTT\Video#46 HiRes Block Detector with TF Mini\Pictures\kisspng-coat-of-arms-free-content-clip-art-cartoon-pine-trees-5aa981f2eb7a60.743483131521058290964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855" y="1462648"/>
            <a:ext cx="513513" cy="65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C:\Users\Hans Tanner\OneDrive\IoTT\Video#46 HiRes Block Detector with TF Mini\Pictures\kisspng-coat-of-arms-free-content-clip-art-cartoon-pine-trees-5aa981f2eb7a60.743483131521058290964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667" y="2257734"/>
            <a:ext cx="513513" cy="65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C:\Users\Hans Tanner\OneDrive\IoTT\Video#46 HiRes Block Detector with TF Mini\Pictures\kisspng-coat-of-arms-free-content-clip-art-cartoon-pine-trees-5aa981f2eb7a60.743483131521058290964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77" y="1378413"/>
            <a:ext cx="513513" cy="65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C:\Users\Hans Tanner\OneDrive\IoTT\Video#46 HiRes Block Detector with TF Mini\Pictures\kisspng-coat-of-arms-free-content-clip-art-cartoon-pine-trees-5aa981f2eb7a60.743483131521058290964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39" y="2137190"/>
            <a:ext cx="513513" cy="65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C:\Users\Hans Tanner\OneDrive\IoTT\Video#46 HiRes Block Detector with TF Mini\Pictures\kisspng-coat-of-arms-free-content-clip-art-cartoon-pine-trees-5aa981f2eb7a60.743483131521058290964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950" y="691712"/>
            <a:ext cx="513513" cy="65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C:\Users\Hans Tanner\OneDrive\IoTT\Video#46 HiRes Block Detector with TF Mini\Pictures\kisspng-coat-of-arms-free-content-clip-art-cartoon-pine-trees-5aa981f2eb7a60.743483131521058290964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142" y="707106"/>
            <a:ext cx="513513" cy="65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C:\Users\Hans Tanner\OneDrive\IoTT\Video#46 HiRes Block Detector with TF Mini\Pictures\kisspng-coat-of-arms-free-content-clip-art-cartoon-pine-trees-5aa981f2eb7a60.743483131521058290964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398" y="1299661"/>
            <a:ext cx="513513" cy="65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C:\Users\Hans Tanner\OneDrive\IoTT\Video#46 HiRes Block Detector with TF Mini\Pictures\kisspng-coat-of-arms-free-content-clip-art-cartoon-pine-trees-5aa981f2eb7a60.743483131521058290964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808" y="622108"/>
            <a:ext cx="513513" cy="65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C:\Users\Hans Tanner\OneDrive\IoTT\Video#46 HiRes Block Detector with TF Mini\Pictures\kisspng-coat-of-arms-free-content-clip-art-cartoon-pine-trees-5aa981f2eb7a60.743483131521058290964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90" y="1175360"/>
            <a:ext cx="513513" cy="65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Employee Cabins at Sierra Lumber Company Logging Camp — Calispher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3279830" y="1367604"/>
            <a:ext cx="4539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Shay</a:t>
            </a:r>
            <a:endParaRPr lang="en-US" sz="1100" dirty="0"/>
          </a:p>
        </p:txBody>
      </p:sp>
      <p:sp>
        <p:nvSpPr>
          <p:cNvPr id="3" name="TextBox 2"/>
          <p:cNvSpPr txBox="1"/>
          <p:nvPr/>
        </p:nvSpPr>
        <p:spPr>
          <a:xfrm>
            <a:off x="1152364" y="3701355"/>
            <a:ext cx="6086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 have a layout I take to shows that has a loop with a hidden passing track. While the rest of the layout is DCC, this is analog. Using reed switches and relays, I have a </a:t>
            </a:r>
            <a:r>
              <a:rPr lang="en-US" sz="1200" dirty="0" smtClean="0"/>
              <a:t>Shay </a:t>
            </a:r>
            <a:r>
              <a:rPr lang="en-US" sz="1200" dirty="0"/>
              <a:t>that comes from behind trees and brings loaded log cars to the logging camp. After it disappears behind the camp, a </a:t>
            </a:r>
            <a:r>
              <a:rPr lang="en-US" sz="1200" dirty="0" err="1"/>
              <a:t>Heisler</a:t>
            </a:r>
            <a:r>
              <a:rPr lang="en-US" sz="1200" dirty="0"/>
              <a:t> brings empties back to the woods.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82241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3" r="9573"/>
          <a:stretch/>
        </p:blipFill>
        <p:spPr bwMode="auto"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12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6273" r="31302" b="14667"/>
          <a:stretch/>
        </p:blipFill>
        <p:spPr bwMode="auto">
          <a:xfrm>
            <a:off x="0" y="9086"/>
            <a:ext cx="9144000" cy="5170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077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914400" y="588123"/>
            <a:ext cx="7415432" cy="3475984"/>
            <a:chOff x="914400" y="742950"/>
            <a:chExt cx="7315200" cy="3429000"/>
          </a:xfrm>
        </p:grpSpPr>
        <p:grpSp>
          <p:nvGrpSpPr>
            <p:cNvPr id="14" name="Group 13"/>
            <p:cNvGrpSpPr/>
            <p:nvPr/>
          </p:nvGrpSpPr>
          <p:grpSpPr>
            <a:xfrm>
              <a:off x="914400" y="742950"/>
              <a:ext cx="2895600" cy="3429000"/>
              <a:chOff x="1295400" y="539848"/>
              <a:chExt cx="2895600" cy="3429000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1295400" y="958948"/>
                <a:ext cx="2590800" cy="25908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2590800" y="539848"/>
                <a:ext cx="1600200" cy="3429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 flipH="1">
              <a:off x="5334000" y="742950"/>
              <a:ext cx="2895600" cy="3429000"/>
              <a:chOff x="1295400" y="539848"/>
              <a:chExt cx="2895600" cy="3429000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1295400" y="958948"/>
                <a:ext cx="2590800" cy="25908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2590800" y="539848"/>
                <a:ext cx="1600200" cy="3429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3" name="Straight Connector 12"/>
            <p:cNvCxnSpPr>
              <a:endCxn id="16" idx="0"/>
            </p:cNvCxnSpPr>
            <p:nvPr/>
          </p:nvCxnSpPr>
          <p:spPr>
            <a:xfrm>
              <a:off x="2209800" y="1162050"/>
              <a:ext cx="47244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5" idx="4"/>
              <a:endCxn id="16" idx="4"/>
            </p:cNvCxnSpPr>
            <p:nvPr/>
          </p:nvCxnSpPr>
          <p:spPr>
            <a:xfrm>
              <a:off x="2209800" y="3752850"/>
              <a:ext cx="47244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628900" y="1428750"/>
              <a:ext cx="39243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223868" y="1162050"/>
              <a:ext cx="419100" cy="2667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6543236" y="1162050"/>
              <a:ext cx="419100" cy="2667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/>
          <p:cNvSpPr txBox="1"/>
          <p:nvPr/>
        </p:nvSpPr>
        <p:spPr>
          <a:xfrm>
            <a:off x="5906498" y="724989"/>
            <a:ext cx="59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Track 1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>
            <a:off x="5906498" y="1292973"/>
            <a:ext cx="59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Track 2</a:t>
            </a:r>
            <a:endParaRPr lang="en-US" sz="1100" dirty="0"/>
          </a:p>
        </p:txBody>
      </p:sp>
      <p:sp>
        <p:nvSpPr>
          <p:cNvPr id="52" name="TextBox 51"/>
          <p:cNvSpPr txBox="1"/>
          <p:nvPr/>
        </p:nvSpPr>
        <p:spPr>
          <a:xfrm>
            <a:off x="4065989" y="1717163"/>
            <a:ext cx="5822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Heisler</a:t>
            </a:r>
            <a:endParaRPr lang="en-US" sz="1100" dirty="0"/>
          </a:p>
        </p:txBody>
      </p:sp>
      <p:pic>
        <p:nvPicPr>
          <p:cNvPr id="5137" name="Picture 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8"/>
          <a:stretch/>
        </p:blipFill>
        <p:spPr bwMode="auto">
          <a:xfrm flipH="1">
            <a:off x="3733800" y="597447"/>
            <a:ext cx="1433317" cy="516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5030815" y="466642"/>
            <a:ext cx="4539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Shay</a:t>
            </a:r>
            <a:endParaRPr lang="en-US" sz="1100" dirty="0"/>
          </a:p>
        </p:txBody>
      </p:sp>
      <p:sp>
        <p:nvSpPr>
          <p:cNvPr id="2" name="Oval 1"/>
          <p:cNvSpPr/>
          <p:nvPr/>
        </p:nvSpPr>
        <p:spPr>
          <a:xfrm>
            <a:off x="2101590" y="1108563"/>
            <a:ext cx="184410" cy="1844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1902689" y="1292973"/>
            <a:ext cx="5709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Sensor</a:t>
            </a:r>
            <a:endParaRPr lang="en-US" sz="1100" dirty="0"/>
          </a:p>
        </p:txBody>
      </p:sp>
      <p:cxnSp>
        <p:nvCxnSpPr>
          <p:cNvPr id="4" name="Straight Arrow Connector 3"/>
          <p:cNvCxnSpPr>
            <a:stCxn id="2" idx="6"/>
          </p:cNvCxnSpPr>
          <p:nvPr/>
        </p:nvCxnSpPr>
        <p:spPr>
          <a:xfrm flipV="1">
            <a:off x="2286000" y="1012965"/>
            <a:ext cx="1371600" cy="187803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2286000" y="1200768"/>
            <a:ext cx="1371600" cy="82551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2630894" y="728946"/>
            <a:ext cx="11897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Track 1 Detection</a:t>
            </a:r>
            <a:endParaRPr lang="en-US" sz="1100" dirty="0"/>
          </a:p>
        </p:txBody>
      </p:sp>
      <p:sp>
        <p:nvSpPr>
          <p:cNvPr id="84" name="TextBox 83"/>
          <p:cNvSpPr txBox="1"/>
          <p:nvPr/>
        </p:nvSpPr>
        <p:spPr>
          <a:xfrm>
            <a:off x="2630894" y="1296930"/>
            <a:ext cx="11897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Track 2 Detection</a:t>
            </a:r>
            <a:endParaRPr lang="en-US" sz="1100" dirty="0"/>
          </a:p>
        </p:txBody>
      </p:sp>
      <p:sp>
        <p:nvSpPr>
          <p:cNvPr id="85" name="Oval 84"/>
          <p:cNvSpPr/>
          <p:nvPr/>
        </p:nvSpPr>
        <p:spPr>
          <a:xfrm>
            <a:off x="1259682" y="3867150"/>
            <a:ext cx="926921" cy="926921"/>
          </a:xfrm>
          <a:prstGeom prst="ellipse">
            <a:avLst/>
          </a:prstGeom>
          <a:solidFill>
            <a:srgbClr val="FFC0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600200" y="4022832"/>
            <a:ext cx="644172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Potentially critical area: A train in this section might become invisible as it is behind another train located closer to the sensor</a:t>
            </a:r>
            <a:endParaRPr lang="en-US" dirty="0"/>
          </a:p>
        </p:txBody>
      </p:sp>
      <p:sp>
        <p:nvSpPr>
          <p:cNvPr id="86" name="Oval 85"/>
          <p:cNvSpPr/>
          <p:nvPr/>
        </p:nvSpPr>
        <p:spPr>
          <a:xfrm>
            <a:off x="7162800" y="767086"/>
            <a:ext cx="1269799" cy="1269799"/>
          </a:xfrm>
          <a:prstGeom prst="ellipse">
            <a:avLst/>
          </a:prstGeom>
          <a:solidFill>
            <a:srgbClr val="FFC0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111691" y="627662"/>
            <a:ext cx="926921" cy="926921"/>
          </a:xfrm>
          <a:prstGeom prst="ellipse">
            <a:avLst/>
          </a:prstGeom>
          <a:solidFill>
            <a:srgbClr val="FFC0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3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4067">
            <a:off x="2031515" y="830215"/>
            <a:ext cx="1198758" cy="52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66900" y="2266950"/>
            <a:ext cx="54102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Approaching </a:t>
            </a:r>
            <a:r>
              <a:rPr lang="en-US" dirty="0" err="1" smtClean="0"/>
              <a:t>Heisler</a:t>
            </a:r>
            <a:r>
              <a:rPr lang="en-US" dirty="0" smtClean="0"/>
              <a:t> blocks viewing field of Track 1 sensor, therefore the Shay becomes temporarily invisible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94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sosceles Triangle 5"/>
          <p:cNvSpPr/>
          <p:nvPr/>
        </p:nvSpPr>
        <p:spPr>
          <a:xfrm rot="14219313">
            <a:off x="2675344" y="1333440"/>
            <a:ext cx="839707" cy="4780856"/>
          </a:xfrm>
          <a:prstGeom prst="triangle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292" name="Picture 4" descr="Image result for steam locomotiv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70146">
            <a:off x="3581400" y="28098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2728684" y="1330474"/>
            <a:ext cx="4357916" cy="34510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143000" y="4604578"/>
            <a:ext cx="78258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Sensor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408133" y="3285286"/>
            <a:ext cx="169828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Sensor Detection Area (Active Cone)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72200" y="745172"/>
            <a:ext cx="283018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Locomotive only crossing half of the cone leads to long reading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33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34948 -0.00061 L 4.16667E-6 -4.69136E-6 " pathEditMode="relative" rAng="0" ptsTypes="AA">
                                      <p:cBhvr>
                                        <p:cTn id="6" dur="5000" spd="-100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65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4948 -0.00061 L -0.69115 -0.00061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sosceles Triangle 5"/>
          <p:cNvSpPr/>
          <p:nvPr/>
        </p:nvSpPr>
        <p:spPr>
          <a:xfrm rot="14219313">
            <a:off x="2675344" y="1333440"/>
            <a:ext cx="839707" cy="4780856"/>
          </a:xfrm>
          <a:prstGeom prst="triangle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292" name="Picture 4" descr="Image result for steam locomotiv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70146">
            <a:off x="4399286" y="87503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2728684" y="1330474"/>
            <a:ext cx="4357916" cy="34510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143000" y="4604578"/>
            <a:ext cx="78258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Sensor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408133" y="3285286"/>
            <a:ext cx="169828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Sensor Detection Area (Active Cone)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72200" y="745172"/>
            <a:ext cx="283018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Locomotive crossing entire cone, reading is precise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17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34948 -0.00061 L 4.16667E-6 -4.69136E-6 " pathEditMode="relative" rAng="0" ptsTypes="AA">
                                      <p:cBhvr>
                                        <p:cTn id="6" dur="5000" spd="-100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65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4948 -0.00061 L -0.69115 -0.00061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 descr="SG90 Micro Small 9g Servo Motor 1.5K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-19050"/>
            <a:ext cx="54102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2655153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Gear problems after 2+ hours of continuous operation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702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077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187991"/>
              </p:ext>
            </p:extLst>
          </p:nvPr>
        </p:nvGraphicFramePr>
        <p:xfrm>
          <a:off x="1524000" y="539750"/>
          <a:ext cx="6096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51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54</a:t>
                      </a:r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42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43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46</a:t>
                      </a:r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47</a:t>
                      </a:r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33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</a:t>
                      </a:r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90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2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1700" dirty="0"/>
              <a:t>A simple layout animation for two trains can easily be done using DC power, a relay and two “At Point” detectors to change the </a:t>
            </a:r>
            <a:r>
              <a:rPr lang="en-US" sz="1700" dirty="0" smtClean="0"/>
              <a:t>polarity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59635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83" name="Picture 7" descr="Lazinka Sawmill - High Desert Muse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880727"/>
            <a:ext cx="2619375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/>
          <p:cNvGrpSpPr/>
          <p:nvPr/>
        </p:nvGrpSpPr>
        <p:grpSpPr>
          <a:xfrm>
            <a:off x="1652368" y="1295393"/>
            <a:ext cx="5586632" cy="2618734"/>
            <a:chOff x="914400" y="742950"/>
            <a:chExt cx="7315200" cy="3429000"/>
          </a:xfrm>
        </p:grpSpPr>
        <p:grpSp>
          <p:nvGrpSpPr>
            <p:cNvPr id="14" name="Group 13"/>
            <p:cNvGrpSpPr/>
            <p:nvPr/>
          </p:nvGrpSpPr>
          <p:grpSpPr>
            <a:xfrm>
              <a:off x="914400" y="742950"/>
              <a:ext cx="2895600" cy="3429000"/>
              <a:chOff x="1295400" y="539848"/>
              <a:chExt cx="2895600" cy="3429000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1295400" y="958948"/>
                <a:ext cx="2590800" cy="25908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2590800" y="539848"/>
                <a:ext cx="1600200" cy="3429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 flipH="1">
              <a:off x="5334000" y="742950"/>
              <a:ext cx="2895600" cy="3429000"/>
              <a:chOff x="1295400" y="539848"/>
              <a:chExt cx="2895600" cy="3429000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1295400" y="958948"/>
                <a:ext cx="2590800" cy="25908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2590800" y="539848"/>
                <a:ext cx="1600200" cy="3429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3" name="Straight Connector 12"/>
            <p:cNvCxnSpPr>
              <a:endCxn id="16" idx="0"/>
            </p:cNvCxnSpPr>
            <p:nvPr/>
          </p:nvCxnSpPr>
          <p:spPr>
            <a:xfrm>
              <a:off x="2209800" y="1162050"/>
              <a:ext cx="47244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5" idx="4"/>
              <a:endCxn id="16" idx="4"/>
            </p:cNvCxnSpPr>
            <p:nvPr/>
          </p:nvCxnSpPr>
          <p:spPr>
            <a:xfrm>
              <a:off x="2209800" y="3752850"/>
              <a:ext cx="47244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628900" y="1428750"/>
              <a:ext cx="39243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223868" y="1162050"/>
              <a:ext cx="419100" cy="2667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6543236" y="1162050"/>
              <a:ext cx="419100" cy="2667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/>
          <p:cNvSpPr txBox="1"/>
          <p:nvPr/>
        </p:nvSpPr>
        <p:spPr>
          <a:xfrm>
            <a:off x="4090768" y="1295393"/>
            <a:ext cx="59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Track 1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>
            <a:off x="4091052" y="1828793"/>
            <a:ext cx="59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Track 2</a:t>
            </a:r>
            <a:endParaRPr lang="en-US" sz="1100" dirty="0"/>
          </a:p>
        </p:txBody>
      </p:sp>
      <p:sp>
        <p:nvSpPr>
          <p:cNvPr id="5134" name="AutoShape 4" descr="Abernethy Lougheed Heisler locomotive no.33 - North Olympic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3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885950"/>
            <a:ext cx="910737" cy="39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4812462" y="2233209"/>
            <a:ext cx="5822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Heisler</a:t>
            </a:r>
            <a:endParaRPr lang="en-US" sz="1100" dirty="0"/>
          </a:p>
        </p:txBody>
      </p:sp>
      <p:sp>
        <p:nvSpPr>
          <p:cNvPr id="5136" name="AutoShape 7" descr="SHAY GEARED LOCOMOTIVE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37" name="Picture 8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8"/>
          <a:stretch/>
        </p:blipFill>
        <p:spPr bwMode="auto">
          <a:xfrm flipH="1">
            <a:off x="2739726" y="944267"/>
            <a:ext cx="1433317" cy="516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8" name="Picture 2" descr="C:\Users\Hans Tanner\OneDrive\IoTT\Video#46 HiRes Block Detector with TF Mini\Pictures\kisspng-coat-of-arms-free-content-clip-art-cartoon-pine-trees-5aa981f2eb7a60.743483131521058290964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208" y="1807996"/>
            <a:ext cx="513513" cy="65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C:\Users\Hans Tanner\OneDrive\IoTT\Video#46 HiRes Block Detector with TF Mini\Pictures\kisspng-coat-of-arms-free-content-clip-art-cartoon-pine-trees-5aa981f2eb7a60.743483131521058290964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667" y="1659542"/>
            <a:ext cx="513513" cy="65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C:\Users\Hans Tanner\OneDrive\IoTT\Video#46 HiRes Block Detector with TF Mini\Pictures\kisspng-coat-of-arms-free-content-clip-art-cartoon-pine-trees-5aa981f2eb7a60.743483131521058290964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969" y="2322324"/>
            <a:ext cx="513513" cy="65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 descr="C:\Users\Hans Tanner\OneDrive\IoTT\Video#46 HiRes Block Detector with TF Mini\Pictures\kisspng-coat-of-arms-free-content-clip-art-cartoon-pine-trees-5aa981f2eb7a60.743483131521058290964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681560"/>
            <a:ext cx="513513" cy="65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C:\Users\Hans Tanner\OneDrive\IoTT\Video#46 HiRes Block Detector with TF Mini\Pictures\kisspng-coat-of-arms-free-content-clip-art-cartoon-pine-trees-5aa981f2eb7a60.743483131521058290964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141" y="2327121"/>
            <a:ext cx="513513" cy="65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 descr="C:\Users\Hans Tanner\OneDrive\IoTT\Video#46 HiRes Block Detector with TF Mini\Pictures\kisspng-coat-of-arms-free-content-clip-art-cartoon-pine-trees-5aa981f2eb7a60.743483131521058290964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04" y="1732391"/>
            <a:ext cx="513513" cy="65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C:\Users\Hans Tanner\OneDrive\IoTT\Video#46 HiRes Block Detector with TF Mini\Pictures\kisspng-coat-of-arms-free-content-clip-art-cartoon-pine-trees-5aa981f2eb7a60.743483131521058290964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855" y="1462648"/>
            <a:ext cx="513513" cy="65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C:\Users\Hans Tanner\OneDrive\IoTT\Video#46 HiRes Block Detector with TF Mini\Pictures\kisspng-coat-of-arms-free-content-clip-art-cartoon-pine-trees-5aa981f2eb7a60.743483131521058290964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667" y="2257734"/>
            <a:ext cx="513513" cy="65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C:\Users\Hans Tanner\OneDrive\IoTT\Video#46 HiRes Block Detector with TF Mini\Pictures\kisspng-coat-of-arms-free-content-clip-art-cartoon-pine-trees-5aa981f2eb7a60.743483131521058290964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77" y="1378413"/>
            <a:ext cx="513513" cy="65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C:\Users\Hans Tanner\OneDrive\IoTT\Video#46 HiRes Block Detector with TF Mini\Pictures\kisspng-coat-of-arms-free-content-clip-art-cartoon-pine-trees-5aa981f2eb7a60.743483131521058290964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39" y="2137190"/>
            <a:ext cx="513513" cy="65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C:\Users\Hans Tanner\OneDrive\IoTT\Video#46 HiRes Block Detector with TF Mini\Pictures\kisspng-coat-of-arms-free-content-clip-art-cartoon-pine-trees-5aa981f2eb7a60.743483131521058290964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950" y="691712"/>
            <a:ext cx="513513" cy="65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C:\Users\Hans Tanner\OneDrive\IoTT\Video#46 HiRes Block Detector with TF Mini\Pictures\kisspng-coat-of-arms-free-content-clip-art-cartoon-pine-trees-5aa981f2eb7a60.743483131521058290964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142" y="707106"/>
            <a:ext cx="513513" cy="65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C:\Users\Hans Tanner\OneDrive\IoTT\Video#46 HiRes Block Detector with TF Mini\Pictures\kisspng-coat-of-arms-free-content-clip-art-cartoon-pine-trees-5aa981f2eb7a60.743483131521058290964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398" y="1299661"/>
            <a:ext cx="513513" cy="65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C:\Users\Hans Tanner\OneDrive\IoTT\Video#46 HiRes Block Detector with TF Mini\Pictures\kisspng-coat-of-arms-free-content-clip-art-cartoon-pine-trees-5aa981f2eb7a60.743483131521058290964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808" y="622108"/>
            <a:ext cx="513513" cy="65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C:\Users\Hans Tanner\OneDrive\IoTT\Video#46 HiRes Block Detector with TF Mini\Pictures\kisspng-coat-of-arms-free-content-clip-art-cartoon-pine-trees-5aa981f2eb7a60.743483131521058290964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90" y="1175360"/>
            <a:ext cx="513513" cy="65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Employee Cabins at Sierra Lumber Company Logging Camp — Calispher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3279830" y="1367604"/>
            <a:ext cx="4539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Shay</a:t>
            </a:r>
            <a:endParaRPr lang="en-US" sz="1100" dirty="0"/>
          </a:p>
        </p:txBody>
      </p:sp>
      <p:sp>
        <p:nvSpPr>
          <p:cNvPr id="3" name="TextBox 2"/>
          <p:cNvSpPr txBox="1"/>
          <p:nvPr/>
        </p:nvSpPr>
        <p:spPr>
          <a:xfrm>
            <a:off x="1152364" y="3701355"/>
            <a:ext cx="60866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Running </a:t>
            </a:r>
            <a:r>
              <a:rPr lang="en-US" sz="1200" dirty="0"/>
              <a:t>analog, is simple. A reed switch at entry on track 1 closes a relay that sustains itself, and is a reversing switch to the loop. The trains go in opposite direction: the loaded one to the sawmill, the empties go from the mill back to the woods. A reed switch on track 2 releases the relay. A diode to each track stops the incoming train while the other train makes the trip. That all works beautifully, but I would like to do this with JMRI scripting.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5049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1700" dirty="0"/>
              <a:t>A simple layout animation for two trains can easily be done using DC power, a relay and two “At Point” detectors to change the polarity</a:t>
            </a:r>
          </a:p>
          <a:p>
            <a:pPr lvl="0"/>
            <a:r>
              <a:rPr lang="en-US" sz="1700" dirty="0"/>
              <a:t>The suggested layout with a siding and two trains traveling in opposing directions seems simple but </a:t>
            </a:r>
            <a:r>
              <a:rPr lang="en-US" sz="1700" dirty="0" smtClean="0"/>
              <a:t>is </a:t>
            </a:r>
            <a:r>
              <a:rPr lang="en-US" sz="1700" dirty="0"/>
              <a:t>complex enough to demonstrate more elaborated control concepts using DCC and JMRI </a:t>
            </a:r>
            <a:r>
              <a:rPr lang="en-US" sz="1700" dirty="0" smtClean="0"/>
              <a:t>scripting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59635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1700" dirty="0"/>
              <a:t>A simple layout animation for two trains can easily be done using DC power, a relay and two “At Point” detectors to change the polarity</a:t>
            </a:r>
          </a:p>
          <a:p>
            <a:pPr lvl="0"/>
            <a:r>
              <a:rPr lang="en-US" sz="1700" dirty="0"/>
              <a:t>The suggested layout with a siding and two trains traveling in opposing directions seems simple but </a:t>
            </a:r>
            <a:r>
              <a:rPr lang="en-US" sz="1700" dirty="0" smtClean="0"/>
              <a:t>is </a:t>
            </a:r>
            <a:r>
              <a:rPr lang="en-US" sz="1700" dirty="0"/>
              <a:t>complex enough to demonstrate more elaborated control concepts using DCC and JMRI scripting</a:t>
            </a:r>
          </a:p>
          <a:p>
            <a:pPr lvl="0"/>
            <a:r>
              <a:rPr lang="en-US" sz="1700" dirty="0"/>
              <a:t>By using a Lidar sensor mounted on a servo it is possible to create a software defined universal occupancy sensor, at least for G scale, but I think it also would work for </a:t>
            </a:r>
            <a:r>
              <a:rPr lang="en-US" sz="1700" dirty="0" smtClean="0"/>
              <a:t>HO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59635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1700" dirty="0"/>
              <a:t>A simple layout animation for two trains can easily be done using DC power, a relay and two “At Point” detectors to change the polarity</a:t>
            </a:r>
          </a:p>
          <a:p>
            <a:pPr lvl="0"/>
            <a:r>
              <a:rPr lang="en-US" sz="1700" dirty="0"/>
              <a:t>The suggested layout with a siding and two trains traveling in opposing directions seems simple but </a:t>
            </a:r>
            <a:r>
              <a:rPr lang="en-US" sz="1700" dirty="0" smtClean="0"/>
              <a:t>is </a:t>
            </a:r>
            <a:r>
              <a:rPr lang="en-US" sz="1700" dirty="0"/>
              <a:t>complex enough to demonstrate more elaborated control concepts using DCC and JMRI scripting</a:t>
            </a:r>
          </a:p>
          <a:p>
            <a:pPr lvl="0"/>
            <a:r>
              <a:rPr lang="en-US" sz="1700" dirty="0"/>
              <a:t>By using a Lidar sensor mounted on a servo it is possible to create a software defined universal occupancy sensor, at least for G scale, but I think it also would work for HO</a:t>
            </a:r>
          </a:p>
          <a:p>
            <a:pPr lvl="0"/>
            <a:r>
              <a:rPr lang="en-US" sz="1700" dirty="0"/>
              <a:t>With just </a:t>
            </a:r>
            <a:r>
              <a:rPr lang="en-US" sz="1700" dirty="0" smtClean="0"/>
              <a:t>two </a:t>
            </a:r>
            <a:r>
              <a:rPr lang="en-US" sz="1700" dirty="0"/>
              <a:t>sensor locations, the readout frequency for each position is more than needed for train control. With more positions and wider angle there will be a slowdown. </a:t>
            </a:r>
          </a:p>
        </p:txBody>
      </p:sp>
    </p:spTree>
    <p:extLst>
      <p:ext uri="{BB962C8B-B14F-4D97-AF65-F5344CB8AC3E}">
        <p14:creationId xmlns:p14="http://schemas.microsoft.com/office/powerpoint/2010/main" val="59635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sz="1800" dirty="0"/>
              <a:t>A simple layout animation for two trains can easily be done using DC power, a relay and two “At Point” detectors to change the polarity</a:t>
            </a:r>
          </a:p>
          <a:p>
            <a:pPr lvl="0"/>
            <a:r>
              <a:rPr lang="en-US" sz="1800" dirty="0"/>
              <a:t>The suggested layout with a siding and two trains traveling in opposing directions seems simple but </a:t>
            </a:r>
            <a:r>
              <a:rPr lang="en-US" sz="1800" dirty="0" smtClean="0"/>
              <a:t>is </a:t>
            </a:r>
            <a:r>
              <a:rPr lang="en-US" sz="1800" dirty="0"/>
              <a:t>complex enough to demonstrate more elaborated control concepts using DCC and JMRI scripting</a:t>
            </a:r>
          </a:p>
          <a:p>
            <a:pPr lvl="0"/>
            <a:r>
              <a:rPr lang="en-US" sz="1800" dirty="0"/>
              <a:t>By using a Lidar sensor mounted on a servo it is possible to create a software defined universal occupancy sensor, at least for G scale, but I think it also would work for HO</a:t>
            </a:r>
          </a:p>
          <a:p>
            <a:pPr lvl="0"/>
            <a:r>
              <a:rPr lang="en-US" sz="1800" dirty="0"/>
              <a:t>With just </a:t>
            </a:r>
            <a:r>
              <a:rPr lang="en-US" sz="1800" dirty="0" smtClean="0"/>
              <a:t>two </a:t>
            </a:r>
            <a:r>
              <a:rPr lang="en-US" sz="1800" dirty="0"/>
              <a:t>sensor locations, the readout frequency for each position is more than needed for train control. With more positions and wider angle there will be a slowdown. </a:t>
            </a:r>
          </a:p>
          <a:p>
            <a:pPr lvl="0"/>
            <a:r>
              <a:rPr lang="en-US" sz="1800" dirty="0"/>
              <a:t>Those cheap SG90 servos are not made for continuous operation. A higher quality drive train is needed to prevent frequent mechanical failure</a:t>
            </a:r>
          </a:p>
        </p:txBody>
      </p:sp>
    </p:spTree>
    <p:extLst>
      <p:ext uri="{BB962C8B-B14F-4D97-AF65-F5344CB8AC3E}">
        <p14:creationId xmlns:p14="http://schemas.microsoft.com/office/powerpoint/2010/main" val="59635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" y="93643"/>
            <a:ext cx="81534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Tindie</a:t>
            </a:r>
            <a:r>
              <a:rPr lang="en-US" sz="1400" dirty="0" smtClean="0"/>
              <a:t> shop </a:t>
            </a:r>
            <a:r>
              <a:rPr lang="en-US" sz="1400" dirty="0" err="1" smtClean="0"/>
              <a:t>IoTT</a:t>
            </a:r>
            <a:r>
              <a:rPr lang="en-US" sz="1400" dirty="0" smtClean="0"/>
              <a:t> page: </a:t>
            </a:r>
            <a:r>
              <a:rPr lang="en-US" sz="1400" dirty="0">
                <a:hlinkClick r:id="rId2"/>
              </a:rPr>
              <a:t>https://www.tindie.com/stores/tanner87661/</a:t>
            </a:r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 err="1" smtClean="0"/>
              <a:t>IoTT</a:t>
            </a:r>
            <a:r>
              <a:rPr lang="en-US" sz="1400" dirty="0" smtClean="0"/>
              <a:t> main page: </a:t>
            </a:r>
            <a:r>
              <a:rPr lang="en-US" sz="1400" dirty="0">
                <a:hlinkClick r:id="rId3"/>
              </a:rPr>
              <a:t>https://myiott.org/</a:t>
            </a:r>
            <a:endParaRPr lang="en-US" sz="1400" dirty="0" smtClean="0"/>
          </a:p>
          <a:p>
            <a:endParaRPr lang="en-US" sz="1400" dirty="0"/>
          </a:p>
          <a:p>
            <a:r>
              <a:rPr lang="en-US" sz="1400" dirty="0" err="1" smtClean="0"/>
              <a:t>Github</a:t>
            </a:r>
            <a:r>
              <a:rPr lang="en-US" sz="1400" dirty="0" smtClean="0"/>
              <a:t> page for TF Mini plus library for Arduino: </a:t>
            </a:r>
            <a:r>
              <a:rPr lang="en-US" sz="1400" dirty="0">
                <a:hlinkClick r:id="rId4"/>
              </a:rPr>
              <a:t>https://</a:t>
            </a:r>
            <a:r>
              <a:rPr lang="en-US" sz="1400" dirty="0" smtClean="0">
                <a:hlinkClick r:id="rId4"/>
              </a:rPr>
              <a:t>github.com/budryerson/TFMini-Plus</a:t>
            </a:r>
            <a:endParaRPr lang="en-US" sz="1400" dirty="0" smtClean="0"/>
          </a:p>
          <a:p>
            <a:endParaRPr lang="en-US" sz="1400" dirty="0"/>
          </a:p>
          <a:p>
            <a:r>
              <a:rPr lang="en-US" sz="1400" dirty="0" smtClean="0"/>
              <a:t>TF Mini plus: </a:t>
            </a:r>
            <a:r>
              <a:rPr lang="en-US" sz="1400" dirty="0">
                <a:hlinkClick r:id="rId5"/>
              </a:rPr>
              <a:t>https://</a:t>
            </a:r>
            <a:r>
              <a:rPr lang="en-US" sz="1400" dirty="0" smtClean="0">
                <a:hlinkClick r:id="rId5"/>
              </a:rPr>
              <a:t>www.sparkfun.com/products/15179</a:t>
            </a:r>
            <a:endParaRPr lang="en-US" sz="1400" dirty="0" smtClean="0"/>
          </a:p>
          <a:p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8148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like, comment, subscrib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4" t="21539" r="4062" b="23994"/>
          <a:stretch/>
        </p:blipFill>
        <p:spPr bwMode="auto">
          <a:xfrm>
            <a:off x="4200079" y="1581150"/>
            <a:ext cx="4181923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891231" y="1581150"/>
            <a:ext cx="3435277" cy="1447800"/>
            <a:chOff x="457200" y="1515482"/>
            <a:chExt cx="7543801" cy="3179339"/>
          </a:xfrm>
        </p:grpSpPr>
        <p:sp>
          <p:nvSpPr>
            <p:cNvPr id="5" name="Rectangle 4"/>
            <p:cNvSpPr/>
            <p:nvPr/>
          </p:nvSpPr>
          <p:spPr>
            <a:xfrm>
              <a:off x="457200" y="1515482"/>
              <a:ext cx="7225600" cy="317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pic>
          <p:nvPicPr>
            <p:cNvPr id="6" name="Picture 2" descr="Image result for like, comment, subscribe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44" t="23118" r="69203" b="26226"/>
            <a:stretch/>
          </p:blipFill>
          <p:spPr bwMode="auto">
            <a:xfrm>
              <a:off x="5486401" y="1515482"/>
              <a:ext cx="2514600" cy="3068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487450" y="1602544"/>
              <a:ext cx="6879105" cy="28048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if (</a:t>
              </a:r>
              <a:r>
                <a:rPr lang="en-US" sz="1100" b="1" dirty="0" err="1"/>
                <a:t>watching_this</a:t>
              </a:r>
              <a:r>
                <a:rPr lang="en-US" sz="1100" b="1" dirty="0"/>
                <a:t>(video) == (useful || interesting)) </a:t>
              </a:r>
            </a:p>
            <a:p>
              <a:r>
                <a:rPr lang="en-US" sz="1100" b="1" dirty="0"/>
                <a:t>{</a:t>
              </a:r>
            </a:p>
            <a:p>
              <a:r>
                <a:rPr lang="en-US" sz="1100" b="1" dirty="0"/>
                <a:t>	</a:t>
              </a:r>
              <a:r>
                <a:rPr lang="en-US" sz="1100" b="1" dirty="0" err="1"/>
                <a:t>please_click_like</a:t>
              </a:r>
              <a:r>
                <a:rPr lang="en-US" sz="1100" b="1" dirty="0"/>
                <a:t>();</a:t>
              </a:r>
            </a:p>
            <a:p>
              <a:r>
                <a:rPr lang="en-US" sz="1100" b="1" dirty="0"/>
                <a:t>	</a:t>
              </a:r>
              <a:r>
                <a:rPr lang="en-US" sz="1100" b="1" dirty="0" err="1"/>
                <a:t>subscribe_channel</a:t>
              </a:r>
              <a:r>
                <a:rPr lang="en-US" sz="1100" b="1" dirty="0"/>
                <a:t>():</a:t>
              </a:r>
            </a:p>
            <a:p>
              <a:r>
                <a:rPr lang="en-US" sz="1100" b="1" dirty="0"/>
                <a:t>	</a:t>
              </a:r>
              <a:r>
                <a:rPr lang="en-US" sz="1100" b="1" dirty="0" err="1"/>
                <a:t>hit_the_bell_icon</a:t>
              </a:r>
              <a:r>
                <a:rPr lang="en-US" sz="1100" b="1" dirty="0"/>
                <a:t>();</a:t>
              </a:r>
            </a:p>
            <a:p>
              <a:r>
                <a:rPr lang="en-US" sz="1100" b="1" dirty="0"/>
                <a:t>	</a:t>
              </a:r>
              <a:r>
                <a:rPr lang="en-US" sz="1100" b="1" dirty="0" err="1"/>
                <a:t>leave_a_comment</a:t>
              </a:r>
              <a:r>
                <a:rPr lang="en-US" sz="1100" b="1" dirty="0" smtClean="0"/>
                <a:t>();</a:t>
              </a:r>
              <a:endParaRPr lang="en-US" sz="1100" b="1" dirty="0"/>
            </a:p>
            <a:p>
              <a:r>
                <a:rPr lang="en-US" sz="1100" b="1" dirty="0"/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035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53197" y="590550"/>
            <a:ext cx="8289640" cy="3657600"/>
            <a:chOff x="457200" y="1276350"/>
            <a:chExt cx="8289639" cy="3657600"/>
          </a:xfrm>
        </p:grpSpPr>
        <p:sp>
          <p:nvSpPr>
            <p:cNvPr id="2" name="Rectangle 1"/>
            <p:cNvSpPr/>
            <p:nvPr/>
          </p:nvSpPr>
          <p:spPr>
            <a:xfrm>
              <a:off x="457200" y="1276350"/>
              <a:ext cx="8229600" cy="3657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2" descr="Image result for like, comment, subscribe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44" t="21539" r="69203" b="23994"/>
            <a:stretch/>
          </p:blipFill>
          <p:spPr bwMode="auto">
            <a:xfrm>
              <a:off x="5486400" y="1634979"/>
              <a:ext cx="2514600" cy="3298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838200" y="1276350"/>
              <a:ext cx="7908639" cy="1877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900" b="1" dirty="0"/>
                <a:t>if (</a:t>
              </a:r>
              <a:r>
                <a:rPr lang="en-US" sz="2900" b="1" dirty="0" err="1"/>
                <a:t>watching_this</a:t>
              </a:r>
              <a:r>
                <a:rPr lang="en-US" sz="2900" b="1" dirty="0"/>
                <a:t>(video) == (useful || interesting)) </a:t>
              </a:r>
            </a:p>
            <a:p>
              <a:r>
                <a:rPr lang="en-US" sz="2900" b="1" dirty="0"/>
                <a:t>{</a:t>
              </a:r>
            </a:p>
            <a:p>
              <a:r>
                <a:rPr lang="en-US" sz="2900" b="1" dirty="0"/>
                <a:t>	</a:t>
              </a:r>
              <a:r>
                <a:rPr lang="en-US" sz="2900" b="1" dirty="0" err="1"/>
                <a:t>please_click_like</a:t>
              </a:r>
              <a:r>
                <a:rPr lang="en-US" sz="2900" b="1" dirty="0"/>
                <a:t>();</a:t>
              </a:r>
            </a:p>
            <a:p>
              <a:r>
                <a:rPr lang="en-US" sz="2900" b="1" dirty="0"/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494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/>
          <p:cNvGrpSpPr/>
          <p:nvPr/>
        </p:nvGrpSpPr>
        <p:grpSpPr>
          <a:xfrm>
            <a:off x="903337" y="681993"/>
            <a:ext cx="3368694" cy="3368696"/>
            <a:chOff x="194780" y="834062"/>
            <a:chExt cx="3368695" cy="3368695"/>
          </a:xfrm>
        </p:grpSpPr>
        <p:sp>
          <p:nvSpPr>
            <p:cNvPr id="59" name="Rectangle 58"/>
            <p:cNvSpPr/>
            <p:nvPr/>
          </p:nvSpPr>
          <p:spPr>
            <a:xfrm>
              <a:off x="194780" y="834062"/>
              <a:ext cx="3368695" cy="336869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67203" y="2000250"/>
              <a:ext cx="2386039" cy="155427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500" b="1" dirty="0" err="1"/>
                <a:t>IoTT</a:t>
              </a:r>
              <a:endParaRPr lang="en-US" sz="9500" b="1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2427424" y="3219450"/>
              <a:ext cx="45720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1825444" y="3219450"/>
              <a:ext cx="45720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44194" y="3417510"/>
              <a:ext cx="259140" cy="2591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017664" y="3413700"/>
              <a:ext cx="259140" cy="2591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286204" y="2152650"/>
              <a:ext cx="2834640" cy="1520190"/>
              <a:chOff x="2743200" y="1504950"/>
              <a:chExt cx="2834640" cy="1520190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H="1">
                <a:off x="3124200" y="2015520"/>
                <a:ext cx="76200" cy="9903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flipV="1">
                <a:off x="2743200" y="2571750"/>
                <a:ext cx="457200" cy="45339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V="1">
                <a:off x="3200400" y="1504950"/>
                <a:ext cx="0" cy="10668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3200400" y="1512570"/>
                <a:ext cx="33534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3535740" y="1504950"/>
                <a:ext cx="0" cy="3810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3535740" y="1885950"/>
                <a:ext cx="24390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V="1">
                <a:off x="3779640" y="1771650"/>
                <a:ext cx="0" cy="1143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779640" y="1771650"/>
                <a:ext cx="12957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893970" y="1771650"/>
                <a:ext cx="0" cy="1143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3878730" y="1885950"/>
                <a:ext cx="20559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V="1">
                <a:off x="4069080" y="1657350"/>
                <a:ext cx="0" cy="2286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053840" y="1657350"/>
                <a:ext cx="152400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5364480" y="2038350"/>
                <a:ext cx="0" cy="73146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349240" y="2038350"/>
                <a:ext cx="22860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5562600" y="1657350"/>
                <a:ext cx="0" cy="3810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3124200" y="2366040"/>
                <a:ext cx="76200" cy="9903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3124200" y="2122140"/>
                <a:ext cx="0" cy="25152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028" name="Picture 4" descr="Image result for internet cloud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5004" y="1188720"/>
              <a:ext cx="1374008" cy="697230"/>
            </a:xfrm>
            <a:prstGeom prst="rect">
              <a:avLst/>
            </a:prstGeom>
            <a:noFill/>
          </p:spPr>
        </p:pic>
        <p:pic>
          <p:nvPicPr>
            <p:cNvPr id="53" name="Picture 4" descr="Image result for internet cloud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7429" y="1537335"/>
              <a:ext cx="687004" cy="34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4" descr="Image result for internet cloud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4591" y="1787842"/>
              <a:ext cx="343503" cy="1743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4" descr="Image result for internet cloud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839" y="1962150"/>
              <a:ext cx="343503" cy="1743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/>
            <p:cNvSpPr txBox="1"/>
            <p:nvPr/>
          </p:nvSpPr>
          <p:spPr>
            <a:xfrm>
              <a:off x="468158" y="3589020"/>
              <a:ext cx="28169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Internet of Toy Trains</a:t>
              </a:r>
            </a:p>
          </p:txBody>
        </p:sp>
      </p:grp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901" y="730250"/>
            <a:ext cx="3365499" cy="336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188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" descr="Lazinka Sawmill - High Desert Muse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021" y="1250162"/>
            <a:ext cx="1277155" cy="84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9" name="Rectangle 5128"/>
          <p:cNvSpPr/>
          <p:nvPr/>
        </p:nvSpPr>
        <p:spPr>
          <a:xfrm>
            <a:off x="1261404" y="514350"/>
            <a:ext cx="914400" cy="6506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3124200" y="1276350"/>
            <a:ext cx="5586632" cy="2618734"/>
            <a:chOff x="914400" y="742950"/>
            <a:chExt cx="7315200" cy="3429000"/>
          </a:xfrm>
        </p:grpSpPr>
        <p:grpSp>
          <p:nvGrpSpPr>
            <p:cNvPr id="14" name="Group 13"/>
            <p:cNvGrpSpPr/>
            <p:nvPr/>
          </p:nvGrpSpPr>
          <p:grpSpPr>
            <a:xfrm>
              <a:off x="914400" y="742950"/>
              <a:ext cx="2895600" cy="3429000"/>
              <a:chOff x="1295400" y="539848"/>
              <a:chExt cx="2895600" cy="3429000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1295400" y="958948"/>
                <a:ext cx="2590800" cy="25908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2590800" y="539848"/>
                <a:ext cx="1600200" cy="3429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 flipH="1">
              <a:off x="5334000" y="742950"/>
              <a:ext cx="2895600" cy="3429000"/>
              <a:chOff x="1295400" y="539848"/>
              <a:chExt cx="2895600" cy="3429000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1295400" y="958948"/>
                <a:ext cx="2590800" cy="25908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2590800" y="539848"/>
                <a:ext cx="1600200" cy="3429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3" name="Straight Connector 12"/>
            <p:cNvCxnSpPr>
              <a:endCxn id="16" idx="0"/>
            </p:cNvCxnSpPr>
            <p:nvPr/>
          </p:nvCxnSpPr>
          <p:spPr>
            <a:xfrm>
              <a:off x="2209800" y="1162050"/>
              <a:ext cx="47244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5" idx="4"/>
              <a:endCxn id="16" idx="4"/>
            </p:cNvCxnSpPr>
            <p:nvPr/>
          </p:nvCxnSpPr>
          <p:spPr>
            <a:xfrm>
              <a:off x="2209800" y="3752850"/>
              <a:ext cx="47244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628900" y="1428750"/>
              <a:ext cx="39243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223868" y="1162050"/>
              <a:ext cx="419100" cy="2667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6543236" y="1162050"/>
              <a:ext cx="419100" cy="2667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22" name="Picture 2" descr="DC Motor Reversing Circuit: Timer or Remote Control | Quasar ..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41" t="22313" r="27486" b="19978"/>
          <a:stretch/>
        </p:blipFill>
        <p:spPr bwMode="auto">
          <a:xfrm>
            <a:off x="457200" y="1470073"/>
            <a:ext cx="1863970" cy="2515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Connector 29"/>
          <p:cNvCxnSpPr/>
          <p:nvPr/>
        </p:nvCxnSpPr>
        <p:spPr>
          <a:xfrm>
            <a:off x="457200" y="1800097"/>
            <a:ext cx="0" cy="17749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3975" y="2276394"/>
            <a:ext cx="838200" cy="73866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DC Power Supply</a:t>
            </a:r>
            <a:endParaRPr lang="en-US" sz="1400" dirty="0"/>
          </a:p>
        </p:txBody>
      </p:sp>
      <p:cxnSp>
        <p:nvCxnSpPr>
          <p:cNvPr id="5120" name="Straight Connector 5119"/>
          <p:cNvCxnSpPr/>
          <p:nvPr/>
        </p:nvCxnSpPr>
        <p:spPr>
          <a:xfrm>
            <a:off x="2321170" y="1919946"/>
            <a:ext cx="803030" cy="6235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3" name="Straight Connector 5122"/>
          <p:cNvCxnSpPr/>
          <p:nvPr/>
        </p:nvCxnSpPr>
        <p:spPr>
          <a:xfrm flipV="1">
            <a:off x="2321170" y="2848414"/>
            <a:ext cx="803030" cy="609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4" name="TextBox 5123"/>
          <p:cNvSpPr txBox="1"/>
          <p:nvPr/>
        </p:nvSpPr>
        <p:spPr>
          <a:xfrm>
            <a:off x="2418755" y="1906943"/>
            <a:ext cx="5068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Rail A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2419039" y="3181350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Rail B</a:t>
            </a:r>
            <a:endParaRPr lang="en-US" sz="1100" dirty="0"/>
          </a:p>
        </p:txBody>
      </p:sp>
      <p:sp>
        <p:nvSpPr>
          <p:cNvPr id="5125" name="Rectangle 5124"/>
          <p:cNvSpPr/>
          <p:nvPr/>
        </p:nvSpPr>
        <p:spPr>
          <a:xfrm>
            <a:off x="1389185" y="2727761"/>
            <a:ext cx="820615" cy="301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27" name="Straight Connector 5126"/>
          <p:cNvCxnSpPr/>
          <p:nvPr/>
        </p:nvCxnSpPr>
        <p:spPr>
          <a:xfrm>
            <a:off x="1717430" y="1164980"/>
            <a:ext cx="0" cy="224281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8" name="TextBox 5127"/>
          <p:cNvSpPr txBox="1"/>
          <p:nvPr/>
        </p:nvSpPr>
        <p:spPr>
          <a:xfrm>
            <a:off x="1389185" y="666750"/>
            <a:ext cx="65768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Relay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562600" y="1276350"/>
            <a:ext cx="59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Track 1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>
            <a:off x="5562884" y="1809750"/>
            <a:ext cx="59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Track 2</a:t>
            </a:r>
            <a:endParaRPr lang="en-US" sz="1100" dirty="0"/>
          </a:p>
        </p:txBody>
      </p:sp>
      <p:cxnSp>
        <p:nvCxnSpPr>
          <p:cNvPr id="5131" name="Straight Arrow Connector 5130"/>
          <p:cNvCxnSpPr/>
          <p:nvPr/>
        </p:nvCxnSpPr>
        <p:spPr>
          <a:xfrm>
            <a:off x="6499457" y="1940555"/>
            <a:ext cx="81471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4520859" y="1404024"/>
            <a:ext cx="81471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4" name="AutoShape 4" descr="Abernethy Lougheed Heisler locomotive no.33 - North Olympic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3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145" y="1976847"/>
            <a:ext cx="910737" cy="39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6656789" y="2343150"/>
            <a:ext cx="5822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Heisler</a:t>
            </a:r>
            <a:endParaRPr lang="en-US" sz="1100" dirty="0"/>
          </a:p>
        </p:txBody>
      </p:sp>
      <p:sp>
        <p:nvSpPr>
          <p:cNvPr id="5136" name="AutoShape 7" descr="SHAY GEARED LOCOMOTIVE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37" name="Picture 8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8"/>
          <a:stretch/>
        </p:blipFill>
        <p:spPr bwMode="auto">
          <a:xfrm flipH="1">
            <a:off x="4211558" y="839665"/>
            <a:ext cx="1433317" cy="516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4768660" y="1333608"/>
            <a:ext cx="4539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Shay</a:t>
            </a:r>
            <a:endParaRPr lang="en-US" sz="1100" dirty="0"/>
          </a:p>
        </p:txBody>
      </p:sp>
      <p:sp>
        <p:nvSpPr>
          <p:cNvPr id="5138" name="Oval 5137"/>
          <p:cNvSpPr/>
          <p:nvPr/>
        </p:nvSpPr>
        <p:spPr>
          <a:xfrm>
            <a:off x="4511618" y="1499585"/>
            <a:ext cx="407358" cy="4073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3506741" y="2024587"/>
            <a:ext cx="1944331" cy="1944331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40" name="Straight Connector 5139"/>
          <p:cNvCxnSpPr>
            <a:stCxn id="57" idx="1"/>
            <a:endCxn id="5138" idx="1"/>
          </p:cNvCxnSpPr>
          <p:nvPr/>
        </p:nvCxnSpPr>
        <p:spPr>
          <a:xfrm flipV="1">
            <a:off x="3791482" y="1559241"/>
            <a:ext cx="779792" cy="75008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endCxn id="5138" idx="6"/>
          </p:cNvCxnSpPr>
          <p:nvPr/>
        </p:nvCxnSpPr>
        <p:spPr>
          <a:xfrm flipH="1" flipV="1">
            <a:off x="4918976" y="1703264"/>
            <a:ext cx="450888" cy="88245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4" name="Straight Connector 5143"/>
          <p:cNvCxnSpPr/>
          <p:nvPr/>
        </p:nvCxnSpPr>
        <p:spPr>
          <a:xfrm>
            <a:off x="3772549" y="2534307"/>
            <a:ext cx="14040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3772549" y="2686707"/>
            <a:ext cx="14040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3772549" y="3220107"/>
            <a:ext cx="14040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72549" y="3372507"/>
            <a:ext cx="14040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4771623" y="2625135"/>
            <a:ext cx="59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Track 1</a:t>
            </a:r>
            <a:endParaRPr lang="en-US" sz="1100" dirty="0"/>
          </a:p>
        </p:txBody>
      </p:sp>
      <p:sp>
        <p:nvSpPr>
          <p:cNvPr id="69" name="TextBox 68"/>
          <p:cNvSpPr txBox="1"/>
          <p:nvPr/>
        </p:nvSpPr>
        <p:spPr>
          <a:xfrm>
            <a:off x="4771907" y="3320743"/>
            <a:ext cx="59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Track 2</a:t>
            </a:r>
            <a:endParaRPr lang="en-US" sz="1100" dirty="0"/>
          </a:p>
        </p:txBody>
      </p:sp>
      <p:cxnSp>
        <p:nvCxnSpPr>
          <p:cNvPr id="5146" name="Straight Connector 5145"/>
          <p:cNvCxnSpPr/>
          <p:nvPr/>
        </p:nvCxnSpPr>
        <p:spPr>
          <a:xfrm>
            <a:off x="4077349" y="2486243"/>
            <a:ext cx="0" cy="8908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077349" y="3173231"/>
            <a:ext cx="0" cy="8908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4001149" y="3664427"/>
            <a:ext cx="0" cy="8908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012508" y="3568097"/>
            <a:ext cx="793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Gap in Rail</a:t>
            </a:r>
            <a:endParaRPr lang="en-US" sz="1100" dirty="0"/>
          </a:p>
        </p:txBody>
      </p:sp>
      <p:pic>
        <p:nvPicPr>
          <p:cNvPr id="5147" name="Picture 10" descr="Diodes Selection Guide | Engineering360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6" r="24590"/>
          <a:stretch/>
        </p:blipFill>
        <p:spPr bwMode="auto">
          <a:xfrm>
            <a:off x="3861650" y="2120556"/>
            <a:ext cx="576189" cy="37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0" descr="Diodes Selection Guide | Engineering36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6" r="24590"/>
          <a:stretch/>
        </p:blipFill>
        <p:spPr bwMode="auto">
          <a:xfrm flipH="1">
            <a:off x="3799314" y="2802721"/>
            <a:ext cx="576189" cy="37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49" name="Straight Connector 5148"/>
          <p:cNvCxnSpPr>
            <a:stCxn id="5147" idx="1"/>
          </p:cNvCxnSpPr>
          <p:nvPr/>
        </p:nvCxnSpPr>
        <p:spPr>
          <a:xfrm>
            <a:off x="3861650" y="2309328"/>
            <a:ext cx="0" cy="224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4444281" y="2305707"/>
            <a:ext cx="0" cy="224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793651" y="2995128"/>
            <a:ext cx="0" cy="224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376282" y="2991507"/>
            <a:ext cx="0" cy="224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5144149" y="2485069"/>
            <a:ext cx="0" cy="8908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5144149" y="3172057"/>
            <a:ext cx="0" cy="8908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1" name="Straight Arrow Connector 5150"/>
          <p:cNvCxnSpPr/>
          <p:nvPr/>
        </p:nvCxnSpPr>
        <p:spPr>
          <a:xfrm flipH="1">
            <a:off x="4711660" y="2848414"/>
            <a:ext cx="968137" cy="371694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679796" y="2640916"/>
            <a:ext cx="1715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Isolated section only powered for one travel direction as diode blocks  polarity for the other</a:t>
            </a:r>
            <a:endParaRPr lang="en-US" sz="1200" dirty="0"/>
          </a:p>
        </p:txBody>
      </p:sp>
      <p:cxnSp>
        <p:nvCxnSpPr>
          <p:cNvPr id="87" name="Straight Arrow Connector 86"/>
          <p:cNvCxnSpPr>
            <a:endCxn id="43" idx="2"/>
          </p:cNvCxnSpPr>
          <p:nvPr/>
        </p:nvCxnSpPr>
        <p:spPr>
          <a:xfrm flipH="1">
            <a:off x="5861721" y="590550"/>
            <a:ext cx="1086174" cy="947410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>
            <a:off x="5867401" y="590550"/>
            <a:ext cx="1086172" cy="1219200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954173" y="172819"/>
            <a:ext cx="1829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“At Point” </a:t>
            </a:r>
            <a:r>
              <a:rPr lang="en-US" sz="1200" b="1" dirty="0" smtClean="0"/>
              <a:t>Reed switch </a:t>
            </a:r>
            <a:r>
              <a:rPr lang="en-US" sz="1200" dirty="0" smtClean="0"/>
              <a:t>detectors activate polarity relay for one or the other direction: Arriving Shay starts </a:t>
            </a:r>
            <a:r>
              <a:rPr lang="en-US" sz="1200" dirty="0" err="1" smtClean="0"/>
              <a:t>Heisler</a:t>
            </a:r>
            <a:r>
              <a:rPr lang="en-US" sz="1200" dirty="0" smtClean="0"/>
              <a:t> and vice versa</a:t>
            </a:r>
            <a:endParaRPr lang="en-US" sz="1200" dirty="0"/>
          </a:p>
        </p:txBody>
      </p:sp>
      <p:sp>
        <p:nvSpPr>
          <p:cNvPr id="39" name="Rectangle 38"/>
          <p:cNvSpPr/>
          <p:nvPr/>
        </p:nvSpPr>
        <p:spPr>
          <a:xfrm>
            <a:off x="307975" y="1703264"/>
            <a:ext cx="953429" cy="368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Elbow Connector 40"/>
          <p:cNvCxnSpPr/>
          <p:nvPr/>
        </p:nvCxnSpPr>
        <p:spPr>
          <a:xfrm flipV="1">
            <a:off x="460375" y="2037748"/>
            <a:ext cx="801029" cy="33612"/>
          </a:xfrm>
          <a:prstGeom prst="bentConnector3">
            <a:avLst>
              <a:gd name="adj1" fmla="val 56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/>
          <p:nvPr/>
        </p:nvCxnSpPr>
        <p:spPr>
          <a:xfrm rot="5400000" flipH="1" flipV="1">
            <a:off x="321579" y="2442772"/>
            <a:ext cx="1758070" cy="492027"/>
          </a:xfrm>
          <a:prstGeom prst="bentConnector3">
            <a:avLst>
              <a:gd name="adj1" fmla="val 10037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106"/>
          <p:cNvCxnSpPr/>
          <p:nvPr/>
        </p:nvCxnSpPr>
        <p:spPr>
          <a:xfrm rot="5400000" flipH="1" flipV="1">
            <a:off x="657915" y="2559438"/>
            <a:ext cx="1309799" cy="267627"/>
          </a:xfrm>
          <a:prstGeom prst="bentConnector3">
            <a:avLst>
              <a:gd name="adj1" fmla="val 10002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133614" y="3968918"/>
            <a:ext cx="60866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Running </a:t>
            </a:r>
            <a:r>
              <a:rPr lang="en-US" sz="1200" dirty="0"/>
              <a:t>analog, is simple. A reed switch at entry on track 1 closes a relay that sustains itself, and is a reversing switch to the loop. The trains go in opposite direction: the loaded one to the sawmill, the empties go from the mill back to the woods. A reed switch on track 2 releases the relay. A diode to each track stops the incoming train while the other train makes the trip. That all works beautifully, but I would like to do this with JMRI scripting.</a:t>
            </a:r>
            <a:endParaRPr lang="en-US" sz="1200" dirty="0"/>
          </a:p>
        </p:txBody>
      </p:sp>
      <p:pic>
        <p:nvPicPr>
          <p:cNvPr id="71" name="Picture 2" descr="C:\Users\Hans Tanner\OneDrive\IoTT\Video#46 HiRes Block Detector with TF Mini\Pictures\kisspng-coat-of-arms-free-content-clip-art-cartoon-pine-trees-5aa981f2eb7a60.743483131521058290964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898" y="1440114"/>
            <a:ext cx="513513" cy="65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 descr="C:\Users\Hans Tanner\OneDrive\IoTT\Video#46 HiRes Block Detector with TF Mini\Pictures\kisspng-coat-of-arms-free-content-clip-art-cartoon-pine-trees-5aa981f2eb7a60.743483131521058290964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756" y="1370510"/>
            <a:ext cx="513513" cy="65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45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122731</TotalTime>
  <Words>1456</Words>
  <Application>Microsoft Office PowerPoint</Application>
  <PresentationFormat>On-screen Show (16:9)</PresentationFormat>
  <Paragraphs>223</Paragraphs>
  <Slides>87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8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Looking for…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Summary</vt:lpstr>
      <vt:lpstr>Summary</vt:lpstr>
      <vt:lpstr>Summary</vt:lpstr>
      <vt:lpstr>Summary</vt:lpstr>
      <vt:lpstr>Summary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HansTanner</dc:creator>
  <cp:lastModifiedBy>HansTanner</cp:lastModifiedBy>
  <cp:revision>1003</cp:revision>
  <cp:lastPrinted>2019-03-27T14:26:58Z</cp:lastPrinted>
  <dcterms:created xsi:type="dcterms:W3CDTF">2006-08-16T00:00:00Z</dcterms:created>
  <dcterms:modified xsi:type="dcterms:W3CDTF">2020-07-04T03:56:05Z</dcterms:modified>
</cp:coreProperties>
</file>